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6" r:id="rId2"/>
    <p:sldId id="284" r:id="rId3"/>
    <p:sldId id="279" r:id="rId4"/>
    <p:sldId id="257" r:id="rId5"/>
    <p:sldId id="259" r:id="rId6"/>
    <p:sldId id="260" r:id="rId7"/>
    <p:sldId id="266" r:id="rId8"/>
    <p:sldId id="273" r:id="rId9"/>
    <p:sldId id="297" r:id="rId10"/>
    <p:sldId id="287" r:id="rId11"/>
    <p:sldId id="291" r:id="rId12"/>
    <p:sldId id="280" r:id="rId13"/>
    <p:sldId id="292" r:id="rId14"/>
    <p:sldId id="293" r:id="rId15"/>
    <p:sldId id="294" r:id="rId16"/>
    <p:sldId id="295" r:id="rId17"/>
    <p:sldId id="28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C226"/>
    <a:srgbClr val="66CCFF"/>
    <a:srgbClr val="FFFFFF"/>
    <a:srgbClr val="FFFF00"/>
    <a:srgbClr val="66FFFF"/>
    <a:srgbClr val="FF0000"/>
    <a:srgbClr val="B9CA84"/>
    <a:srgbClr val="688E19"/>
    <a:srgbClr val="587836"/>
    <a:srgbClr val="4A6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86427" autoAdjust="0"/>
  </p:normalViewPr>
  <p:slideViewPr>
    <p:cSldViewPr snapToGrid="0">
      <p:cViewPr varScale="1">
        <p:scale>
          <a:sx n="75" d="100"/>
          <a:sy n="75" d="100"/>
        </p:scale>
        <p:origin x="77" y="53"/>
      </p:cViewPr>
      <p:guideLst/>
    </p:cSldViewPr>
  </p:slideViewPr>
  <p:outlineViewPr>
    <p:cViewPr>
      <p:scale>
        <a:sx n="33" d="100"/>
        <a:sy n="33" d="100"/>
      </p:scale>
      <p:origin x="0" y="-60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4566E1-4A00-4874-97C1-3D26A88F7FC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1CD3E67-1E1D-47D6-AB3C-720F708276A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Materials: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Blue Dust</a:t>
          </a:r>
        </a:p>
      </dgm:t>
    </dgm:pt>
    <dgm:pt modelId="{C2F1BA96-928C-4E97-8E86-376BCF0C6638}" type="parTrans" cxnId="{99CF1487-38D3-4F3D-B1D0-996C56D83C59}">
      <dgm:prSet/>
      <dgm:spPr/>
      <dgm:t>
        <a:bodyPr/>
        <a:lstStyle/>
        <a:p>
          <a:endParaRPr lang="en-US"/>
        </a:p>
      </dgm:t>
    </dgm:pt>
    <dgm:pt modelId="{4A44B601-B50A-4DC4-9550-BE0EF2090B39}" type="sibTrans" cxnId="{99CF1487-38D3-4F3D-B1D0-996C56D83C59}">
      <dgm:prSet/>
      <dgm:spPr/>
      <dgm:t>
        <a:bodyPr/>
        <a:lstStyle/>
        <a:p>
          <a:endParaRPr lang="en-US"/>
        </a:p>
      </dgm:t>
    </dgm:pt>
    <dgm:pt modelId="{9FA0BF0F-D749-456B-BDF1-E1498BD1504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Way finding: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Ropes and bells</a:t>
          </a:r>
        </a:p>
      </dgm:t>
    </dgm:pt>
    <dgm:pt modelId="{345E10C8-05E8-4B88-959A-DA6C890DCD59}" type="parTrans" cxnId="{0DD92F67-42ED-452C-B4ED-94D7A61479DB}">
      <dgm:prSet/>
      <dgm:spPr/>
      <dgm:t>
        <a:bodyPr/>
        <a:lstStyle/>
        <a:p>
          <a:endParaRPr lang="en-US"/>
        </a:p>
      </dgm:t>
    </dgm:pt>
    <dgm:pt modelId="{425EE108-C6DC-44E6-9525-3199A5731DBB}" type="sibTrans" cxnId="{0DD92F67-42ED-452C-B4ED-94D7A61479DB}">
      <dgm:prSet/>
      <dgm:spPr/>
      <dgm:t>
        <a:bodyPr/>
        <a:lstStyle/>
        <a:p>
          <a:endParaRPr lang="en-US"/>
        </a:p>
      </dgm:t>
    </dgm:pt>
    <dgm:pt modelId="{AE1CE3A7-4A24-4CA7-9A92-762284FD4DD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Tactile signs</a:t>
          </a:r>
        </a:p>
      </dgm:t>
    </dgm:pt>
    <dgm:pt modelId="{16C5B4AF-1F6F-48B1-A055-7265D1468837}" type="parTrans" cxnId="{649AD3BF-14EE-4474-949B-6D0A9442913C}">
      <dgm:prSet/>
      <dgm:spPr/>
      <dgm:t>
        <a:bodyPr/>
        <a:lstStyle/>
        <a:p>
          <a:endParaRPr lang="en-US"/>
        </a:p>
      </dgm:t>
    </dgm:pt>
    <dgm:pt modelId="{AD89529F-CBF3-4733-BC2E-28F8858EA3C6}" type="sibTrans" cxnId="{649AD3BF-14EE-4474-949B-6D0A9442913C}">
      <dgm:prSet/>
      <dgm:spPr/>
      <dgm:t>
        <a:bodyPr/>
        <a:lstStyle/>
        <a:p>
          <a:endParaRPr lang="en-US"/>
        </a:p>
      </dgm:t>
    </dgm:pt>
    <dgm:pt modelId="{2191837E-F239-415E-859C-48FD4EDAEDFB}" type="pres">
      <dgm:prSet presAssocID="{D04566E1-4A00-4874-97C1-3D26A88F7FC5}" presName="root" presStyleCnt="0">
        <dgm:presLayoutVars>
          <dgm:dir/>
          <dgm:resizeHandles val="exact"/>
        </dgm:presLayoutVars>
      </dgm:prSet>
      <dgm:spPr/>
    </dgm:pt>
    <dgm:pt modelId="{7DE0D802-6782-477D-B388-5E0FDED55F9A}" type="pres">
      <dgm:prSet presAssocID="{A1CD3E67-1E1D-47D6-AB3C-720F708276AA}" presName="compNode" presStyleCnt="0"/>
      <dgm:spPr/>
    </dgm:pt>
    <dgm:pt modelId="{FD222FE4-F345-4B65-846B-6555815303F3}" type="pres">
      <dgm:prSet presAssocID="{A1CD3E67-1E1D-47D6-AB3C-720F708276AA}" presName="iconBgRect" presStyleLbl="bgShp" presStyleIdx="0" presStyleCnt="3"/>
      <dgm:spPr/>
    </dgm:pt>
    <dgm:pt modelId="{FC3C589D-2A71-43D9-809C-D65924DEDB29}" type="pres">
      <dgm:prSet presAssocID="{A1CD3E67-1E1D-47D6-AB3C-720F708276A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112719A-28E0-4F68-9214-7BFF76201271}" type="pres">
      <dgm:prSet presAssocID="{A1CD3E67-1E1D-47D6-AB3C-720F708276AA}" presName="spaceRect" presStyleCnt="0"/>
      <dgm:spPr/>
    </dgm:pt>
    <dgm:pt modelId="{766B5514-5F6A-43C6-9352-941F8695E209}" type="pres">
      <dgm:prSet presAssocID="{A1CD3E67-1E1D-47D6-AB3C-720F708276AA}" presName="textRect" presStyleLbl="revTx" presStyleIdx="0" presStyleCnt="3">
        <dgm:presLayoutVars>
          <dgm:chMax val="1"/>
          <dgm:chPref val="1"/>
        </dgm:presLayoutVars>
      </dgm:prSet>
      <dgm:spPr/>
    </dgm:pt>
    <dgm:pt modelId="{9F9E0E05-4A9C-475A-B737-DC86ADC176DD}" type="pres">
      <dgm:prSet presAssocID="{4A44B601-B50A-4DC4-9550-BE0EF2090B39}" presName="sibTrans" presStyleCnt="0"/>
      <dgm:spPr/>
    </dgm:pt>
    <dgm:pt modelId="{9F0EDF72-CCB4-4B7B-8494-EA1863A6EC60}" type="pres">
      <dgm:prSet presAssocID="{9FA0BF0F-D749-456B-BDF1-E1498BD15040}" presName="compNode" presStyleCnt="0"/>
      <dgm:spPr/>
    </dgm:pt>
    <dgm:pt modelId="{2B7B6133-824D-4A88-A254-0C1850211FD9}" type="pres">
      <dgm:prSet presAssocID="{9FA0BF0F-D749-456B-BDF1-E1498BD15040}" presName="iconBgRect" presStyleLbl="bgShp" presStyleIdx="1" presStyleCnt="3"/>
      <dgm:spPr/>
    </dgm:pt>
    <dgm:pt modelId="{146B5889-E7A0-4845-9A47-98E355BBBAFA}" type="pres">
      <dgm:prSet presAssocID="{9FA0BF0F-D749-456B-BDF1-E1498BD1504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olf Clubs"/>
        </a:ext>
      </dgm:extLst>
    </dgm:pt>
    <dgm:pt modelId="{5EA34B07-58B6-44CC-BBC7-A64AB3845F3E}" type="pres">
      <dgm:prSet presAssocID="{9FA0BF0F-D749-456B-BDF1-E1498BD15040}" presName="spaceRect" presStyleCnt="0"/>
      <dgm:spPr/>
    </dgm:pt>
    <dgm:pt modelId="{96B5DB0A-B72C-47F7-9903-33BB98DF945C}" type="pres">
      <dgm:prSet presAssocID="{9FA0BF0F-D749-456B-BDF1-E1498BD15040}" presName="textRect" presStyleLbl="revTx" presStyleIdx="1" presStyleCnt="3">
        <dgm:presLayoutVars>
          <dgm:chMax val="1"/>
          <dgm:chPref val="1"/>
        </dgm:presLayoutVars>
      </dgm:prSet>
      <dgm:spPr/>
    </dgm:pt>
    <dgm:pt modelId="{5ADD295E-5BC0-41DB-986A-3B15F256387E}" type="pres">
      <dgm:prSet presAssocID="{425EE108-C6DC-44E6-9525-3199A5731DBB}" presName="sibTrans" presStyleCnt="0"/>
      <dgm:spPr/>
    </dgm:pt>
    <dgm:pt modelId="{5012A879-AED7-4007-8AA3-1EB46C08F91C}" type="pres">
      <dgm:prSet presAssocID="{AE1CE3A7-4A24-4CA7-9A92-762284FD4DD4}" presName="compNode" presStyleCnt="0"/>
      <dgm:spPr/>
    </dgm:pt>
    <dgm:pt modelId="{C323607B-E94E-4083-B068-41E24F65C73E}" type="pres">
      <dgm:prSet presAssocID="{AE1CE3A7-4A24-4CA7-9A92-762284FD4DD4}" presName="iconBgRect" presStyleLbl="bgShp" presStyleIdx="2" presStyleCnt="3"/>
      <dgm:spPr/>
    </dgm:pt>
    <dgm:pt modelId="{9951C2B3-0975-4310-B901-C8EAEC4C84AE}" type="pres">
      <dgm:prSet presAssocID="{AE1CE3A7-4A24-4CA7-9A92-762284FD4DD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8FEA179D-EA18-43FE-B5E9-19E301779CDC}" type="pres">
      <dgm:prSet presAssocID="{AE1CE3A7-4A24-4CA7-9A92-762284FD4DD4}" presName="spaceRect" presStyleCnt="0"/>
      <dgm:spPr/>
    </dgm:pt>
    <dgm:pt modelId="{415CF272-FD23-45EC-9EFF-AF8CBC94F918}" type="pres">
      <dgm:prSet presAssocID="{AE1CE3A7-4A24-4CA7-9A92-762284FD4DD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AC5CE5C-B92E-4EBD-B8CE-89D68D8AF05C}" type="presOf" srcId="{AE1CE3A7-4A24-4CA7-9A92-762284FD4DD4}" destId="{415CF272-FD23-45EC-9EFF-AF8CBC94F918}" srcOrd="0" destOrd="0" presId="urn:microsoft.com/office/officeart/2018/5/layout/IconCircleLabelList"/>
    <dgm:cxn modelId="{0DD92F67-42ED-452C-B4ED-94D7A61479DB}" srcId="{D04566E1-4A00-4874-97C1-3D26A88F7FC5}" destId="{9FA0BF0F-D749-456B-BDF1-E1498BD15040}" srcOrd="1" destOrd="0" parTransId="{345E10C8-05E8-4B88-959A-DA6C890DCD59}" sibTransId="{425EE108-C6DC-44E6-9525-3199A5731DBB}"/>
    <dgm:cxn modelId="{E2F68779-7D45-4EB4-8069-5202137C83DF}" type="presOf" srcId="{D04566E1-4A00-4874-97C1-3D26A88F7FC5}" destId="{2191837E-F239-415E-859C-48FD4EDAEDFB}" srcOrd="0" destOrd="0" presId="urn:microsoft.com/office/officeart/2018/5/layout/IconCircleLabelList"/>
    <dgm:cxn modelId="{99CF1487-38D3-4F3D-B1D0-996C56D83C59}" srcId="{D04566E1-4A00-4874-97C1-3D26A88F7FC5}" destId="{A1CD3E67-1E1D-47D6-AB3C-720F708276AA}" srcOrd="0" destOrd="0" parTransId="{C2F1BA96-928C-4E97-8E86-376BCF0C6638}" sibTransId="{4A44B601-B50A-4DC4-9550-BE0EF2090B39}"/>
    <dgm:cxn modelId="{CB91A5A8-5132-45D9-9411-C143BDD6A875}" type="presOf" srcId="{9FA0BF0F-D749-456B-BDF1-E1498BD15040}" destId="{96B5DB0A-B72C-47F7-9903-33BB98DF945C}" srcOrd="0" destOrd="0" presId="urn:microsoft.com/office/officeart/2018/5/layout/IconCircleLabelList"/>
    <dgm:cxn modelId="{649AD3BF-14EE-4474-949B-6D0A9442913C}" srcId="{D04566E1-4A00-4874-97C1-3D26A88F7FC5}" destId="{AE1CE3A7-4A24-4CA7-9A92-762284FD4DD4}" srcOrd="2" destOrd="0" parTransId="{16C5B4AF-1F6F-48B1-A055-7265D1468837}" sibTransId="{AD89529F-CBF3-4733-BC2E-28F8858EA3C6}"/>
    <dgm:cxn modelId="{B2B61BE2-13DA-409F-81B7-82C6A0582F01}" type="presOf" srcId="{A1CD3E67-1E1D-47D6-AB3C-720F708276AA}" destId="{766B5514-5F6A-43C6-9352-941F8695E209}" srcOrd="0" destOrd="0" presId="urn:microsoft.com/office/officeart/2018/5/layout/IconCircleLabelList"/>
    <dgm:cxn modelId="{238D4023-F235-47A8-88DE-798896408C3A}" type="presParOf" srcId="{2191837E-F239-415E-859C-48FD4EDAEDFB}" destId="{7DE0D802-6782-477D-B388-5E0FDED55F9A}" srcOrd="0" destOrd="0" presId="urn:microsoft.com/office/officeart/2018/5/layout/IconCircleLabelList"/>
    <dgm:cxn modelId="{688726CD-3140-4E33-9C13-C8CE8CD697F5}" type="presParOf" srcId="{7DE0D802-6782-477D-B388-5E0FDED55F9A}" destId="{FD222FE4-F345-4B65-846B-6555815303F3}" srcOrd="0" destOrd="0" presId="urn:microsoft.com/office/officeart/2018/5/layout/IconCircleLabelList"/>
    <dgm:cxn modelId="{F74A8163-B7A0-48F8-A47D-E2A404B6E436}" type="presParOf" srcId="{7DE0D802-6782-477D-B388-5E0FDED55F9A}" destId="{FC3C589D-2A71-43D9-809C-D65924DEDB29}" srcOrd="1" destOrd="0" presId="urn:microsoft.com/office/officeart/2018/5/layout/IconCircleLabelList"/>
    <dgm:cxn modelId="{3C55AE11-7C6B-4097-AB50-9A57F56F10A9}" type="presParOf" srcId="{7DE0D802-6782-477D-B388-5E0FDED55F9A}" destId="{6112719A-28E0-4F68-9214-7BFF76201271}" srcOrd="2" destOrd="0" presId="urn:microsoft.com/office/officeart/2018/5/layout/IconCircleLabelList"/>
    <dgm:cxn modelId="{8626DC04-F67C-4956-911E-28FB6BF812E4}" type="presParOf" srcId="{7DE0D802-6782-477D-B388-5E0FDED55F9A}" destId="{766B5514-5F6A-43C6-9352-941F8695E209}" srcOrd="3" destOrd="0" presId="urn:microsoft.com/office/officeart/2018/5/layout/IconCircleLabelList"/>
    <dgm:cxn modelId="{838E650C-78BE-411C-8FA1-C056F8049554}" type="presParOf" srcId="{2191837E-F239-415E-859C-48FD4EDAEDFB}" destId="{9F9E0E05-4A9C-475A-B737-DC86ADC176DD}" srcOrd="1" destOrd="0" presId="urn:microsoft.com/office/officeart/2018/5/layout/IconCircleLabelList"/>
    <dgm:cxn modelId="{171F91CB-7F02-4017-AA4C-3AC0152AC0DB}" type="presParOf" srcId="{2191837E-F239-415E-859C-48FD4EDAEDFB}" destId="{9F0EDF72-CCB4-4B7B-8494-EA1863A6EC60}" srcOrd="2" destOrd="0" presId="urn:microsoft.com/office/officeart/2018/5/layout/IconCircleLabelList"/>
    <dgm:cxn modelId="{BBE573CC-ED19-4263-8D66-6F6AB8D5867A}" type="presParOf" srcId="{9F0EDF72-CCB4-4B7B-8494-EA1863A6EC60}" destId="{2B7B6133-824D-4A88-A254-0C1850211FD9}" srcOrd="0" destOrd="0" presId="urn:microsoft.com/office/officeart/2018/5/layout/IconCircleLabelList"/>
    <dgm:cxn modelId="{2B391854-B66A-48C7-885E-8DE0670352E9}" type="presParOf" srcId="{9F0EDF72-CCB4-4B7B-8494-EA1863A6EC60}" destId="{146B5889-E7A0-4845-9A47-98E355BBBAFA}" srcOrd="1" destOrd="0" presId="urn:microsoft.com/office/officeart/2018/5/layout/IconCircleLabelList"/>
    <dgm:cxn modelId="{3C323836-80AB-42CD-9442-4F5480057D88}" type="presParOf" srcId="{9F0EDF72-CCB4-4B7B-8494-EA1863A6EC60}" destId="{5EA34B07-58B6-44CC-BBC7-A64AB3845F3E}" srcOrd="2" destOrd="0" presId="urn:microsoft.com/office/officeart/2018/5/layout/IconCircleLabelList"/>
    <dgm:cxn modelId="{8AEEA870-788D-40ED-AD7C-241201487640}" type="presParOf" srcId="{9F0EDF72-CCB4-4B7B-8494-EA1863A6EC60}" destId="{96B5DB0A-B72C-47F7-9903-33BB98DF945C}" srcOrd="3" destOrd="0" presId="urn:microsoft.com/office/officeart/2018/5/layout/IconCircleLabelList"/>
    <dgm:cxn modelId="{168618A5-E41A-4E1E-A78B-AD78FD1A2E89}" type="presParOf" srcId="{2191837E-F239-415E-859C-48FD4EDAEDFB}" destId="{5ADD295E-5BC0-41DB-986A-3B15F256387E}" srcOrd="3" destOrd="0" presId="urn:microsoft.com/office/officeart/2018/5/layout/IconCircleLabelList"/>
    <dgm:cxn modelId="{39534AEE-3079-4315-8187-435CC7AA1A1E}" type="presParOf" srcId="{2191837E-F239-415E-859C-48FD4EDAEDFB}" destId="{5012A879-AED7-4007-8AA3-1EB46C08F91C}" srcOrd="4" destOrd="0" presId="urn:microsoft.com/office/officeart/2018/5/layout/IconCircleLabelList"/>
    <dgm:cxn modelId="{F82CBFAD-EBCD-4383-9459-4B8276877C34}" type="presParOf" srcId="{5012A879-AED7-4007-8AA3-1EB46C08F91C}" destId="{C323607B-E94E-4083-B068-41E24F65C73E}" srcOrd="0" destOrd="0" presId="urn:microsoft.com/office/officeart/2018/5/layout/IconCircleLabelList"/>
    <dgm:cxn modelId="{7A25BFC6-56B7-475D-BA5E-CF493CABED1E}" type="presParOf" srcId="{5012A879-AED7-4007-8AA3-1EB46C08F91C}" destId="{9951C2B3-0975-4310-B901-C8EAEC4C84AE}" srcOrd="1" destOrd="0" presId="urn:microsoft.com/office/officeart/2018/5/layout/IconCircleLabelList"/>
    <dgm:cxn modelId="{AB868D05-3079-44D7-999A-0D1FD5D884DC}" type="presParOf" srcId="{5012A879-AED7-4007-8AA3-1EB46C08F91C}" destId="{8FEA179D-EA18-43FE-B5E9-19E301779CDC}" srcOrd="2" destOrd="0" presId="urn:microsoft.com/office/officeart/2018/5/layout/IconCircleLabelList"/>
    <dgm:cxn modelId="{759D050D-409B-4C1F-9E0C-7DF6ED0A9BF2}" type="presParOf" srcId="{5012A879-AED7-4007-8AA3-1EB46C08F91C}" destId="{415CF272-FD23-45EC-9EFF-AF8CBC94F91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22FE4-F345-4B65-846B-6555815303F3}">
      <dsp:nvSpPr>
        <dsp:cNvPr id="0" name=""/>
        <dsp:cNvSpPr/>
      </dsp:nvSpPr>
      <dsp:spPr>
        <a:xfrm>
          <a:off x="563316" y="539241"/>
          <a:ext cx="1749937" cy="17499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C589D-2A71-43D9-809C-D65924DEDB29}">
      <dsp:nvSpPr>
        <dsp:cNvPr id="0" name=""/>
        <dsp:cNvSpPr/>
      </dsp:nvSpPr>
      <dsp:spPr>
        <a:xfrm>
          <a:off x="936253" y="912178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B5514-5F6A-43C6-9352-941F8695E209}">
      <dsp:nvSpPr>
        <dsp:cNvPr id="0" name=""/>
        <dsp:cNvSpPr/>
      </dsp:nvSpPr>
      <dsp:spPr>
        <a:xfrm>
          <a:off x="3910" y="283424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Materials: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Blue Dust</a:t>
          </a:r>
        </a:p>
      </dsp:txBody>
      <dsp:txXfrm>
        <a:off x="3910" y="2834241"/>
        <a:ext cx="2868750" cy="720000"/>
      </dsp:txXfrm>
    </dsp:sp>
    <dsp:sp modelId="{2B7B6133-824D-4A88-A254-0C1850211FD9}">
      <dsp:nvSpPr>
        <dsp:cNvPr id="0" name=""/>
        <dsp:cNvSpPr/>
      </dsp:nvSpPr>
      <dsp:spPr>
        <a:xfrm>
          <a:off x="3934097" y="539241"/>
          <a:ext cx="1749937" cy="17499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B5889-E7A0-4845-9A47-98E355BBBAFA}">
      <dsp:nvSpPr>
        <dsp:cNvPr id="0" name=""/>
        <dsp:cNvSpPr/>
      </dsp:nvSpPr>
      <dsp:spPr>
        <a:xfrm>
          <a:off x="4307035" y="912178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5DB0A-B72C-47F7-9903-33BB98DF945C}">
      <dsp:nvSpPr>
        <dsp:cNvPr id="0" name=""/>
        <dsp:cNvSpPr/>
      </dsp:nvSpPr>
      <dsp:spPr>
        <a:xfrm>
          <a:off x="3374691" y="283424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Way finding: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Ropes and bells</a:t>
          </a:r>
        </a:p>
      </dsp:txBody>
      <dsp:txXfrm>
        <a:off x="3374691" y="2834241"/>
        <a:ext cx="2868750" cy="720000"/>
      </dsp:txXfrm>
    </dsp:sp>
    <dsp:sp modelId="{C323607B-E94E-4083-B068-41E24F65C73E}">
      <dsp:nvSpPr>
        <dsp:cNvPr id="0" name=""/>
        <dsp:cNvSpPr/>
      </dsp:nvSpPr>
      <dsp:spPr>
        <a:xfrm>
          <a:off x="7304879" y="539241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1C2B3-0975-4310-B901-C8EAEC4C84AE}">
      <dsp:nvSpPr>
        <dsp:cNvPr id="0" name=""/>
        <dsp:cNvSpPr/>
      </dsp:nvSpPr>
      <dsp:spPr>
        <a:xfrm>
          <a:off x="7677816" y="912178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5CF272-FD23-45EC-9EFF-AF8CBC94F918}">
      <dsp:nvSpPr>
        <dsp:cNvPr id="0" name=""/>
        <dsp:cNvSpPr/>
      </dsp:nvSpPr>
      <dsp:spPr>
        <a:xfrm>
          <a:off x="6745472" y="283424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Tactile signs</a:t>
          </a:r>
        </a:p>
      </dsp:txBody>
      <dsp:txXfrm>
        <a:off x="6745472" y="2834241"/>
        <a:ext cx="28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21687-1DA8-40E8-B724-F70BA4FA9EE6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AF7E9-DC4E-4659-A946-8F80E571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7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74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64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1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3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step:</a:t>
            </a:r>
          </a:p>
          <a:p>
            <a:pPr marL="171450" indent="-171450">
              <a:buFontTx/>
              <a:buChar char="-"/>
            </a:pPr>
            <a:r>
              <a:rPr lang="en-US" dirty="0"/>
              <a:t>Survey will be posted on Open Town Hall (1 month comment period)</a:t>
            </a:r>
          </a:p>
          <a:p>
            <a:pPr marL="171450" indent="-171450">
              <a:buFontTx/>
              <a:buChar char="-"/>
            </a:pPr>
            <a:r>
              <a:rPr lang="en-US" dirty="0"/>
              <a:t>Parks will work on Budget </a:t>
            </a:r>
          </a:p>
          <a:p>
            <a:pPr marL="171450" indent="-171450">
              <a:buFontTx/>
              <a:buChar char="-"/>
            </a:pPr>
            <a:r>
              <a:rPr lang="en-US" dirty="0"/>
              <a:t>Parks will work on Detailed Design (will be posted on the project webpage)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65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6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different trails in different counties and states, Each is built differently. Most of these sensory trails are located in more rural and wooded areas. </a:t>
            </a:r>
          </a:p>
          <a:p>
            <a:r>
              <a:rPr lang="en-US" dirty="0"/>
              <a:t>None in Montgomery Parks. we want your opinion and ideas on what would be preferred.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97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there are challenges such as parking and noises that are not ideal for a sensory trail, why is a sensory trail proposed in an urban park?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Convenient – down town silver spring, </a:t>
            </a:r>
            <a:r>
              <a:rPr lang="en-US" sz="1200" dirty="0"/>
              <a:t>Close proximity to community amenities and public transportation, </a:t>
            </a:r>
            <a:r>
              <a:rPr lang="en-US" sz="1200" dirty="0">
                <a:solidFill>
                  <a:srgbClr val="FFFFFF"/>
                </a:solidFill>
              </a:rPr>
              <a:t>via public transportation, walking, connector trail</a:t>
            </a:r>
          </a:p>
          <a:p>
            <a:r>
              <a:rPr lang="en-US" dirty="0"/>
              <a:t>Awareness – brings awareness to this specific community and needs of people with disabilities?</a:t>
            </a:r>
          </a:p>
          <a:p>
            <a:r>
              <a:rPr lang="en-US" dirty="0"/>
              <a:t>Multiple options at this specific park, woods or grass, natural or artificial </a:t>
            </a:r>
          </a:p>
          <a:p>
            <a:r>
              <a:rPr lang="en-US" dirty="0"/>
              <a:t>Utilized- Columbia Lighthouse for the Blind already permits this park for events such as easter egg hunts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52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 right photo can see the grading drop on the left towards the wooded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2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the open lawn for any public activities. Trail will be at the perimeter of the lawn.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with the potential of a loop path incorporating the existing sidewalk along Spring Street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76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the open lawn for any public activities. Trail will be at the perimeter of the lawn.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with the potential of a loop path incorporating the existing sidewalk along Spring Street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3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4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92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AF7E9-DC4E-4659-A946-8F80E5711F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0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80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152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83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0530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0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0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6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8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6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53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6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3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26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39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989E7-0739-4234-9439-74DE7804D11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41747F-F7E7-429B-83F3-78B48901F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8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9.jpeg"/><Relationship Id="rId5" Type="http://schemas.openxmlformats.org/officeDocument/2006/relationships/diagramQuickStyle" Target="../diagrams/quickStyle1.xml"/><Relationship Id="rId10" Type="http://schemas.microsoft.com/office/2007/relationships/hdphoto" Target="../media/hdphoto4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achel.Carr@montgomeryparks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hyperlink" Target="mailto:Wen.Huang@montgomeryparks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F230-E758-4A07-93C0-B98E8C026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337" y="1265315"/>
            <a:ext cx="4552218" cy="244827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Sensory Trail in Urban Park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E8B3E-2DDB-485A-877E-74E05F74E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336" y="4514446"/>
            <a:ext cx="4299666" cy="871042"/>
          </a:xfrm>
        </p:spPr>
        <p:txBody>
          <a:bodyPr>
            <a:normAutofit/>
          </a:bodyPr>
          <a:lstStyle/>
          <a:p>
            <a:pPr algn="l"/>
            <a:r>
              <a:rPr lang="en-US" sz="1700" dirty="0"/>
              <a:t>Fairview Urban Park | Montgomery Parks</a:t>
            </a:r>
          </a:p>
          <a:p>
            <a:pPr algn="l"/>
            <a:r>
              <a:rPr lang="en-US" sz="1700" dirty="0"/>
              <a:t>January 2023</a:t>
            </a:r>
          </a:p>
        </p:txBody>
      </p:sp>
      <p:sp>
        <p:nvSpPr>
          <p:cNvPr id="21" name="Isosceles Triangle 17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05EB745-BAF6-4BD5-9EB0-7E08A5A48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1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7ED7-E68D-46C2-9628-C9280A990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Sensory Station Ideas</a:t>
            </a:r>
            <a:br>
              <a:rPr lang="en-US" dirty="0"/>
            </a:br>
            <a:r>
              <a:rPr lang="en-US" dirty="0"/>
              <a:t>-Active Stations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487B804-DEF7-4315-955A-64E3119F1B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36966" y="2063572"/>
            <a:ext cx="4562061" cy="4521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Playground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Activity Panels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Makerspace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Gathering Place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Music Station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9A1CD211-3C1F-4C0B-A746-7ADCEF66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84" y="0"/>
            <a:ext cx="5792627" cy="48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Outdoor music station">
            <a:extLst>
              <a:ext uri="{FF2B5EF4-FFF2-40B4-BE49-F238E27FC236}">
                <a16:creationId xmlns:a16="http://schemas.microsoft.com/office/drawing/2014/main" id="{8582D3A3-B4C4-4514-8521-BF7D12676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0477" y="0"/>
            <a:ext cx="3018017" cy="206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Picnic Area">
            <a:extLst>
              <a:ext uri="{FF2B5EF4-FFF2-40B4-BE49-F238E27FC236}">
                <a16:creationId xmlns:a16="http://schemas.microsoft.com/office/drawing/2014/main" id="{F4F15BBB-D690-403D-A730-E97A42947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0477" y="2105255"/>
            <a:ext cx="3039555" cy="214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Activity Panels &amp; Finger Mazes">
            <a:extLst>
              <a:ext uri="{FF2B5EF4-FFF2-40B4-BE49-F238E27FC236}">
                <a16:creationId xmlns:a16="http://schemas.microsoft.com/office/drawing/2014/main" id="{F64984B4-1EF3-41D9-BD2F-91D4BE9D2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7349" y="4009097"/>
            <a:ext cx="2595850" cy="25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Nature Maker Spaces: Engaging with Outdoor Loose Parts">
            <a:extLst>
              <a:ext uri="{FF2B5EF4-FFF2-40B4-BE49-F238E27FC236}">
                <a16:creationId xmlns:a16="http://schemas.microsoft.com/office/drawing/2014/main" id="{7C37DCE5-51A3-4F47-8B5F-9FF18663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1001" y="4324072"/>
            <a:ext cx="3007493" cy="228087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munication Board ">
            <a:extLst>
              <a:ext uri="{FF2B5EF4-FFF2-40B4-BE49-F238E27FC236}">
                <a16:creationId xmlns:a16="http://schemas.microsoft.com/office/drawing/2014/main" id="{3BB5D282-A8BB-4E3C-8C03-23284EA9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83" y="4765768"/>
            <a:ext cx="3405888" cy="18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146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7ED7-E68D-46C2-9628-C9280A990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Sensory Station Ideas</a:t>
            </a:r>
            <a:br>
              <a:rPr lang="en-US" dirty="0"/>
            </a:br>
            <a:r>
              <a:rPr lang="en-US" dirty="0"/>
              <a:t>- Passive Stations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9A1CD211-3C1F-4C0B-A746-7ADCEF66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84" y="0"/>
            <a:ext cx="5792627" cy="48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487B804-DEF7-4315-955A-64E3119F1B17}"/>
              </a:ext>
            </a:extLst>
          </p:cNvPr>
          <p:cNvSpPr txBox="1">
            <a:spLocks/>
          </p:cNvSpPr>
          <p:nvPr/>
        </p:nvSpPr>
        <p:spPr>
          <a:xfrm>
            <a:off x="636966" y="2063572"/>
            <a:ext cx="4562061" cy="4521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Overlook with lawn chairs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Wind Chime Grove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Hammock Grove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Flowers and Grasses</a:t>
            </a:r>
          </a:p>
        </p:txBody>
      </p:sp>
      <p:pic>
        <p:nvPicPr>
          <p:cNvPr id="15" name="Picture 14" descr="Two movable seats overlooking to a senary area">
            <a:extLst>
              <a:ext uri="{FF2B5EF4-FFF2-40B4-BE49-F238E27FC236}">
                <a16:creationId xmlns:a16="http://schemas.microsoft.com/office/drawing/2014/main" id="{1B69DE4A-DB32-4DC8-8191-2E1FFB9474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393" y="151589"/>
            <a:ext cx="2571840" cy="2288502"/>
          </a:xfrm>
          <a:prstGeom prst="rect">
            <a:avLst/>
          </a:prstGeom>
        </p:spPr>
      </p:pic>
      <p:pic>
        <p:nvPicPr>
          <p:cNvPr id="24" name="Picture 23" descr="a wind chime in a wooded area">
            <a:extLst>
              <a:ext uri="{FF2B5EF4-FFF2-40B4-BE49-F238E27FC236}">
                <a16:creationId xmlns:a16="http://schemas.microsoft.com/office/drawing/2014/main" id="{E402B2E5-086D-4946-9DF4-9810D5D762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3385" y="-5980"/>
            <a:ext cx="2137793" cy="3108688"/>
          </a:xfrm>
          <a:prstGeom prst="rect">
            <a:avLst/>
          </a:prstGeom>
        </p:spPr>
      </p:pic>
      <p:pic>
        <p:nvPicPr>
          <p:cNvPr id="22" name="Picture 10" descr="Picnic Area">
            <a:extLst>
              <a:ext uri="{FF2B5EF4-FFF2-40B4-BE49-F238E27FC236}">
                <a16:creationId xmlns:a16="http://schemas.microsoft.com/office/drawing/2014/main" id="{F4F15BBB-D690-403D-A730-E97A42947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4155" y="4571630"/>
            <a:ext cx="2995665" cy="21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Two Hammocks in a wooded area">
            <a:extLst>
              <a:ext uri="{FF2B5EF4-FFF2-40B4-BE49-F238E27FC236}">
                <a16:creationId xmlns:a16="http://schemas.microsoft.com/office/drawing/2014/main" id="{98834850-7F57-4738-8A26-C662C4BA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892" y="2539999"/>
            <a:ext cx="3391456" cy="22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Perennials and ornamental grasses">
            <a:extLst>
              <a:ext uri="{FF2B5EF4-FFF2-40B4-BE49-F238E27FC236}">
                <a16:creationId xmlns:a16="http://schemas.microsoft.com/office/drawing/2014/main" id="{1A5835E4-79F4-4D5B-8579-C917AAB922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4948" y="4900878"/>
            <a:ext cx="3747052" cy="195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32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6B729-8400-47AA-8B5C-4BA97015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Sensory Trail Construction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7A387F7-59FB-69E1-1597-D5D2F390A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542950"/>
              </p:ext>
            </p:extLst>
          </p:nvPr>
        </p:nvGraphicFramePr>
        <p:xfrm>
          <a:off x="1708232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>
            <a:extLst>
              <a:ext uri="{FF2B5EF4-FFF2-40B4-BE49-F238E27FC236}">
                <a16:creationId xmlns:a16="http://schemas.microsoft.com/office/drawing/2014/main" id="{07791F57-A456-4797-A5EB-0FC58DC44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2328379"/>
            <a:ext cx="2007704" cy="31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lue dust surface trail in Huntley Meadows State Park In Virginia">
            <a:extLst>
              <a:ext uri="{FF2B5EF4-FFF2-40B4-BE49-F238E27FC236}">
                <a16:creationId xmlns:a16="http://schemas.microsoft.com/office/drawing/2014/main" id="{AD3AA281-B867-403C-A2DD-0597760C8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100" y="1552161"/>
            <a:ext cx="3661708" cy="31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atural surfaced trail with guided rope and a wood bead on the rope">
            <a:extLst>
              <a:ext uri="{FF2B5EF4-FFF2-40B4-BE49-F238E27FC236}">
                <a16:creationId xmlns:a16="http://schemas.microsoft.com/office/drawing/2014/main" id="{80C52E5B-498F-4E69-A43C-BB35BC1AB10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491" y="1552161"/>
            <a:ext cx="4246744" cy="3107221"/>
          </a:xfrm>
          <a:prstGeom prst="rect">
            <a:avLst/>
          </a:prstGeom>
        </p:spPr>
      </p:pic>
      <p:pic>
        <p:nvPicPr>
          <p:cNvPr id="3078" name="Picture 6" descr="A Sensational Sensory Trail with cut shapes chained on a sign for people to touch">
            <a:extLst>
              <a:ext uri="{FF2B5EF4-FFF2-40B4-BE49-F238E27FC236}">
                <a16:creationId xmlns:a16="http://schemas.microsoft.com/office/drawing/2014/main" id="{9F7E3F7E-AAC4-4BE2-826E-B8233EDC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547" y="1552161"/>
            <a:ext cx="3614452" cy="31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893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82" name="Straight Connector 308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3" name="Straight Connector 3082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84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5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6" name="Isosceles Triangle 3085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7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8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9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90" name="Isosceles Triangle 3089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91" name="Isosceles Triangle 309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96B729-8400-47AA-8B5C-4BA97015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858797"/>
            <a:ext cx="5174750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Trail Surface Materials</a:t>
            </a:r>
          </a:p>
        </p:txBody>
      </p:sp>
      <p:sp>
        <p:nvSpPr>
          <p:cNvPr id="3093" name="Rectangle 3092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D3AA281-B867-403C-A2DD-0597760C8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3"/>
            <a:ext cx="6050260" cy="40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7791F57-A456-4797-A5EB-0FC58DC44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141719" y="-683"/>
            <a:ext cx="6050280" cy="40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2B187D8-CE9E-444F-B012-3B76B9DB3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1719" y="4814595"/>
            <a:ext cx="3658773" cy="1563899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Blue dust</a:t>
            </a:r>
          </a:p>
          <a:p>
            <a:r>
              <a:rPr lang="en-US" sz="2400" dirty="0">
                <a:solidFill>
                  <a:srgbClr val="FFFFFF"/>
                </a:solidFill>
              </a:rPr>
              <a:t>Compact and smooth surface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Allows water to filtrate</a:t>
            </a:r>
          </a:p>
        </p:txBody>
      </p:sp>
    </p:spTree>
    <p:extLst>
      <p:ext uri="{BB962C8B-B14F-4D97-AF65-F5344CB8AC3E}">
        <p14:creationId xmlns:p14="http://schemas.microsoft.com/office/powerpoint/2010/main" val="3951196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038" name="Straight Connector 1037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0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1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2" name="Isosceles Triangle 1041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3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4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5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6" name="Isosceles Triangle 1045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1C7B6-0C3D-4F80-8A4C-D634FBC6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11501"/>
            <a:ext cx="4901533" cy="1563899"/>
          </a:xfrm>
        </p:spPr>
        <p:txBody>
          <a:bodyPr anchor="ctr">
            <a:normAutofit/>
          </a:bodyPr>
          <a:lstStyle/>
          <a:p>
            <a:r>
              <a:rPr lang="en-US" sz="4800" dirty="0"/>
              <a:t>Wayfinding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B4FE2-AE48-46FF-88B5-132782DF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301" y="4814595"/>
            <a:ext cx="3913191" cy="1563899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Ropes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Bells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Pavement edgings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Signage</a:t>
            </a:r>
          </a:p>
        </p:txBody>
      </p:sp>
      <p:pic>
        <p:nvPicPr>
          <p:cNvPr id="1026" name="Picture 2" descr="A sensory trail with guided rope and touchable signs">
            <a:extLst>
              <a:ext uri="{FF2B5EF4-FFF2-40B4-BE49-F238E27FC236}">
                <a16:creationId xmlns:a16="http://schemas.microsoft.com/office/drawing/2014/main" id="{B077FF81-71AF-408F-855D-CD2C0C42A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166" y="802651"/>
            <a:ext cx="3729000" cy="281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ensory trail with guided rope and touchable signs">
            <a:extLst>
              <a:ext uri="{FF2B5EF4-FFF2-40B4-BE49-F238E27FC236}">
                <a16:creationId xmlns:a16="http://schemas.microsoft.com/office/drawing/2014/main" id="{E7A44562-020E-4DD6-AD6C-1F1BC23DF8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93" y="802651"/>
            <a:ext cx="3846015" cy="2817206"/>
          </a:xfrm>
          <a:prstGeom prst="rect">
            <a:avLst/>
          </a:prstGeom>
        </p:spPr>
      </p:pic>
      <p:pic>
        <p:nvPicPr>
          <p:cNvPr id="1030" name="Picture 6" descr="A sensory trail with guided rope and touchable signs">
            <a:extLst>
              <a:ext uri="{FF2B5EF4-FFF2-40B4-BE49-F238E27FC236}">
                <a16:creationId xmlns:a16="http://schemas.microsoft.com/office/drawing/2014/main" id="{A566274B-8C27-4312-BE6B-E4DED37E3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79020" y="802650"/>
            <a:ext cx="4137852" cy="279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31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62" name="Straight Connector 2061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3" name="Straight Connector 2062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64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5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6" name="Isosceles Triangle 2065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7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8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9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70" name="Isosceles Triangle 2069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E7A6E-5C80-4ACB-A6C2-39703C07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11501"/>
            <a:ext cx="4441743" cy="1563899"/>
          </a:xfrm>
        </p:spPr>
        <p:txBody>
          <a:bodyPr anchor="ctr">
            <a:normAutofit/>
          </a:bodyPr>
          <a:lstStyle/>
          <a:p>
            <a:r>
              <a:rPr lang="en-US" sz="4800" dirty="0"/>
              <a:t>Tactile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F7854-0407-4273-A818-E0F0FBB8C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685" y="4814595"/>
            <a:ext cx="4531807" cy="156389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Tactile signs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Shapes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Touchable Materials</a:t>
            </a:r>
          </a:p>
        </p:txBody>
      </p:sp>
      <p:pic>
        <p:nvPicPr>
          <p:cNvPr id="2052" name="Picture 4" descr="Kids are encouraged to get hands-on on the trail at the touchable garden">
            <a:extLst>
              <a:ext uri="{FF2B5EF4-FFF2-40B4-BE49-F238E27FC236}">
                <a16:creationId xmlns:a16="http://schemas.microsoft.com/office/drawing/2014/main" id="{F1928C23-E82F-4EAF-B060-B8E147AF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1129" y="819631"/>
            <a:ext cx="4302078" cy="291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ut shapes chained on a sign for people to touch">
            <a:extLst>
              <a:ext uri="{FF2B5EF4-FFF2-40B4-BE49-F238E27FC236}">
                <a16:creationId xmlns:a16="http://schemas.microsoft.com/office/drawing/2014/main" id="{D636295F-CB6B-4061-9A6C-A9B6794BA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6299" y="819631"/>
            <a:ext cx="3660739" cy="291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actile sign on a sensory trail">
            <a:extLst>
              <a:ext uri="{FF2B5EF4-FFF2-40B4-BE49-F238E27FC236}">
                <a16:creationId xmlns:a16="http://schemas.microsoft.com/office/drawing/2014/main" id="{181C3B31-2DD6-4A0C-B050-658714E1B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20555" y="-31749"/>
            <a:ext cx="3463062" cy="461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950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59803-EE4B-4706-8A90-612577DD1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Next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66471-469E-486B-A04B-1463E15FD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59" y="2160589"/>
            <a:ext cx="5012761" cy="3880773"/>
          </a:xfrm>
        </p:spPr>
        <p:txBody>
          <a:bodyPr>
            <a:normAutofit/>
          </a:bodyPr>
          <a:lstStyle/>
          <a:p>
            <a:r>
              <a:rPr lang="en-US" sz="2400" dirty="0"/>
              <a:t>Public Survey and Comment</a:t>
            </a:r>
          </a:p>
          <a:p>
            <a:r>
              <a:rPr lang="en-US" sz="2400" dirty="0"/>
              <a:t>Budget </a:t>
            </a:r>
          </a:p>
          <a:p>
            <a:r>
              <a:rPr lang="en-US" sz="2400" dirty="0"/>
              <a:t>Detailed Design </a:t>
            </a:r>
          </a:p>
          <a:p>
            <a:r>
              <a:rPr lang="en-US" sz="2400" dirty="0"/>
              <a:t>Construction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9ED06-68A9-6836-D62E-938014696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95" r="19045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1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0156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1" name="Group 412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22" name="Straight Connector 412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3" name="Straight Connector 412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2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2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26" name="Isosceles Triangle 412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2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2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2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30" name="Isosceles Triangle 412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31" name="Isosceles Triangle 413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133" name="Rectangle 413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5" name="Rectangle 4134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37" name="Isosceles Triangle 413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9D8A77-7E65-43B1-8431-70EAA5FBA4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1758" y="1047964"/>
            <a:ext cx="4660126" cy="45527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any further questions or comments, please contact: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Rachel Carr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 Manager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Rachel.Carr@montgomeryparks.org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301-650-2608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Wen Huang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Landscape Architect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Wen.Huang@montgomeryparks.org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301-495-2466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0CB7DBD-B82D-40A0-BEE3-0CB5846CF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1" y="2561206"/>
            <a:ext cx="5143500" cy="17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9" name="Isosceles Triangle 413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216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99DEC-87F0-4163-9180-3E864A5E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72" y="317493"/>
            <a:ext cx="5143500" cy="137560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a Sensory Trail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0DF59-D63B-4C68-A0E1-69CC1BF06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8" y="1693101"/>
            <a:ext cx="4823498" cy="4445693"/>
          </a:xfrm>
        </p:spPr>
        <p:txBody>
          <a:bodyPr>
            <a:noAutofit/>
          </a:bodyPr>
          <a:lstStyle/>
          <a:p>
            <a:pPr rtl="0" fontAlgn="base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000" b="1" i="0" u="sng" strike="noStrike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Sensory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Trails </a:t>
            </a:r>
          </a:p>
          <a:p>
            <a:pPr lvl="1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A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ppeals to all senses: </a:t>
            </a:r>
          </a:p>
          <a:p>
            <a:pPr marL="457200" lvl="1" indent="0" fontAlgn="base">
              <a:lnSpc>
                <a:spcPct val="90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	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touch, taste, sight, hearing, smell</a:t>
            </a:r>
          </a:p>
          <a:p>
            <a:pPr lvl="1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S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erves people with visual impairments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​</a:t>
            </a:r>
          </a:p>
          <a:p>
            <a:pPr lvl="1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“Sensory-Friendly” may also apply to facilities for people with autism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​</a:t>
            </a:r>
          </a:p>
          <a:p>
            <a:pPr lvl="1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bg1"/>
              </a:solidFill>
              <a:effectLst/>
              <a:latin typeface="Abadi" panose="020B0604020104020204" pitchFamily="34" charset="0"/>
            </a:endParaRPr>
          </a:p>
          <a:p>
            <a:pPr rtl="0" fontAlgn="base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000" b="1" i="0" u="sng" strike="noStrike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Accessible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Trails </a:t>
            </a:r>
          </a:p>
          <a:p>
            <a:pPr lvl="1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Serves wheelchair users/mobility-impaired people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​</a:t>
            </a:r>
          </a:p>
          <a:p>
            <a:pPr lvl="1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All sensory trails are accessible</a:t>
            </a:r>
            <a:endParaRPr lang="en-US" sz="2000" b="0" i="0" dirty="0">
              <a:solidFill>
                <a:schemeClr val="bg1"/>
              </a:solidFill>
              <a:effectLst/>
              <a:latin typeface="Abadi" panose="020B0604020104020204" pitchFamily="34" charset="0"/>
            </a:endParaRPr>
          </a:p>
          <a:p>
            <a:pPr marL="457200" lvl="1" indent="0" fontAlgn="base">
              <a:lnSpc>
                <a:spcPct val="90000"/>
              </a:lnSpc>
              <a:buNone/>
            </a:pPr>
            <a:endParaRPr lang="en-US" sz="20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C280CD5-1809-4122-BFE5-53EB3245B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096001" y="1005297"/>
            <a:ext cx="5143500" cy="483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77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DD98-F843-4A88-99EA-F303D6E4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202891" cy="1250022"/>
          </a:xfrm>
        </p:spPr>
        <p:txBody>
          <a:bodyPr/>
          <a:lstStyle/>
          <a:p>
            <a:r>
              <a:rPr lang="en-US" dirty="0"/>
              <a:t>Sensory Trails in the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8B640-3177-44ED-BC4A-48663BF84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269449"/>
            <a:ext cx="4593309" cy="4203270"/>
          </a:xfrm>
        </p:spPr>
        <p:txBody>
          <a:bodyPr>
            <a:normAutofit/>
          </a:bodyPr>
          <a:lstStyle/>
          <a:p>
            <a:r>
              <a:rPr lang="en-US" sz="2000" dirty="0"/>
              <a:t>Catoctin Creek park (0.2 miles) – Fredrick County</a:t>
            </a:r>
          </a:p>
          <a:p>
            <a:r>
              <a:rPr lang="en-US" sz="2000" dirty="0"/>
              <a:t>Patapsco State Park (0.1 miles) – Howard County</a:t>
            </a:r>
          </a:p>
          <a:p>
            <a:r>
              <a:rPr lang="en-US" sz="2000" dirty="0" err="1"/>
              <a:t>Schucks</a:t>
            </a:r>
            <a:r>
              <a:rPr lang="en-US" sz="2000" dirty="0"/>
              <a:t> Regional Park (0.1 miles) – Harford County</a:t>
            </a:r>
          </a:p>
          <a:p>
            <a:r>
              <a:rPr lang="en-US" sz="2000" dirty="0"/>
              <a:t>Watchung Reservation Sensory Trail (0.3 miles)– New Jersey</a:t>
            </a:r>
          </a:p>
          <a:p>
            <a:r>
              <a:rPr lang="en-US" sz="2000" dirty="0"/>
              <a:t>Sky Meadows State Park- Virginia</a:t>
            </a:r>
          </a:p>
        </p:txBody>
      </p:sp>
      <p:pic>
        <p:nvPicPr>
          <p:cNvPr id="3080" name="Picture 8" descr="Experience Sky Meadows State Park's Sensory Explorers' Trail - user touch a giant rock along the trail">
            <a:extLst>
              <a:ext uri="{FF2B5EF4-FFF2-40B4-BE49-F238E27FC236}">
                <a16:creationId xmlns:a16="http://schemas.microsoft.com/office/drawing/2014/main" id="{3EFD7294-7891-4AF5-AF93-9C07C5832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424" y="3252"/>
            <a:ext cx="3058814" cy="203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ll Sensory Trail at Patapsco Valley State Park – User use the trail and the guide rope">
            <a:extLst>
              <a:ext uri="{FF2B5EF4-FFF2-40B4-BE49-F238E27FC236}">
                <a16:creationId xmlns:a16="http://schemas.microsoft.com/office/drawing/2014/main" id="{FE6690B9-D848-4595-85A8-30D7EAB8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559" y="1"/>
            <a:ext cx="3068892" cy="20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idden Park Gem in Frederick County, Maryland. Trail entrance with signage and guided rope">
            <a:extLst>
              <a:ext uri="{FF2B5EF4-FFF2-40B4-BE49-F238E27FC236}">
                <a16:creationId xmlns:a16="http://schemas.microsoft.com/office/drawing/2014/main" id="{9FCA889C-5872-43FE-A321-187AA9E96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3424" y="2167923"/>
            <a:ext cx="3050919" cy="222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ser on a sensory trail using the tactile sign and guided rope">
            <a:extLst>
              <a:ext uri="{FF2B5EF4-FFF2-40B4-BE49-F238E27FC236}">
                <a16:creationId xmlns:a16="http://schemas.microsoft.com/office/drawing/2014/main" id="{F16CA2DA-AEB5-4D28-A005-58181A6A0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559" y="2167922"/>
            <a:ext cx="3050919" cy="22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rford's 'Sensory Trail' opens at Schucks Road Regional Park with a music station">
            <a:extLst>
              <a:ext uri="{FF2B5EF4-FFF2-40B4-BE49-F238E27FC236}">
                <a16:creationId xmlns:a16="http://schemas.microsoft.com/office/drawing/2014/main" id="{B6990D67-0E42-4917-84E7-6484DA6B6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1318" y="4520554"/>
            <a:ext cx="3050919" cy="22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atchung Reservation - Sensory Trail touchable garden">
            <a:extLst>
              <a:ext uri="{FF2B5EF4-FFF2-40B4-BE49-F238E27FC236}">
                <a16:creationId xmlns:a16="http://schemas.microsoft.com/office/drawing/2014/main" id="{5A6B5085-BAC6-4553-A0F6-ECCE8FE82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559" y="4520554"/>
            <a:ext cx="3050919" cy="22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F3754-7D70-4BA2-8C90-A65301AC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Why a sensory trail in an urban park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1B94C1-D3A4-4A46-8203-DA301149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409" y="1625074"/>
            <a:ext cx="3882362" cy="38823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DEF1D-5591-4098-A6B3-0D0D38E27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047" y="2804845"/>
            <a:ext cx="4432177" cy="3236517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Convenient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Awareness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Multiple Options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Already Utilized  </a:t>
            </a:r>
          </a:p>
        </p:txBody>
      </p:sp>
    </p:spTree>
    <p:extLst>
      <p:ext uri="{BB962C8B-B14F-4D97-AF65-F5344CB8AC3E}">
        <p14:creationId xmlns:p14="http://schemas.microsoft.com/office/powerpoint/2010/main" val="2919525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3F9F-6858-48E0-B4CA-EEC02F8C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11489-C8C1-40A8-A7BA-1D3753F47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204710" cy="3880773"/>
          </a:xfrm>
        </p:spPr>
        <p:txBody>
          <a:bodyPr>
            <a:normAutofit/>
          </a:bodyPr>
          <a:lstStyle/>
          <a:p>
            <a:r>
              <a:rPr lang="en-US" sz="2000" dirty="0"/>
              <a:t>Fairview Urban Park</a:t>
            </a:r>
          </a:p>
          <a:p>
            <a:r>
              <a:rPr lang="en-US" sz="2000" dirty="0"/>
              <a:t>Silver Spring Downtown</a:t>
            </a:r>
          </a:p>
          <a:p>
            <a:r>
              <a:rPr lang="en-US" sz="2000" dirty="0"/>
              <a:t>Close to offices, other urban parks, restaurants,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000" dirty="0"/>
              <a:t>Potential connection to Sligo Creek Trail (10 mins walk)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578958-A1BF-438E-A52F-71373774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31443" y="116379"/>
            <a:ext cx="7779690" cy="6658494"/>
            <a:chOff x="4331443" y="116379"/>
            <a:chExt cx="7779690" cy="6658494"/>
          </a:xfrm>
        </p:grpSpPr>
        <p:pic>
          <p:nvPicPr>
            <p:cNvPr id="4" name="Content Placeholder 1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E53D7E4-C949-438E-B77F-FA58879CC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1443" y="116379"/>
              <a:ext cx="7779690" cy="66584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4995B7-6F2A-45AF-8650-2A882F225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4588346" y="2944617"/>
              <a:ext cx="1383984" cy="64633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Woodside Urban Park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D105B6-8964-484A-A4B0-612761EDA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5532439" y="2114343"/>
              <a:ext cx="138398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Fairview Urban Park</a:t>
              </a:r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605A1DF9-C224-4344-B9FB-6BE08EE3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793504" y="2841164"/>
              <a:ext cx="315883" cy="289098"/>
            </a:xfrm>
            <a:prstGeom prst="star5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CB87C2-E346-4CB2-9F4A-D24374547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8368426" y="2114342"/>
              <a:ext cx="1383984" cy="64633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Ellsworth Urban Park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29FDA0D-DCA8-4847-9F16-346BF73F7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7524" y="609600"/>
              <a:ext cx="719191" cy="2231564"/>
            </a:xfrm>
            <a:prstGeom prst="straightConnector1">
              <a:avLst/>
            </a:prstGeom>
            <a:ln w="28575">
              <a:prstDash val="sysDash"/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2C4A1A5-CF07-44A4-BB71-0CC5C1D6A393}"/>
                </a:ext>
              </a:extLst>
            </p:cNvPr>
            <p:cNvSpPr/>
            <p:nvPr/>
          </p:nvSpPr>
          <p:spPr>
            <a:xfrm>
              <a:off x="6283350" y="3371713"/>
              <a:ext cx="1827667" cy="1936102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EA3D36-886C-4BD5-B6D4-213209C091E6}"/>
                </a:ext>
              </a:extLst>
            </p:cNvPr>
            <p:cNvSpPr txBox="1"/>
            <p:nvPr/>
          </p:nvSpPr>
          <p:spPr>
            <a:xfrm rot="17234090">
              <a:off x="6630596" y="1209020"/>
              <a:ext cx="1288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n>
                    <a:solidFill>
                      <a:schemeClr val="tx1"/>
                    </a:solidFill>
                  </a:ln>
                  <a:solidFill>
                    <a:schemeClr val="accent4"/>
                  </a:solidFill>
                </a:rPr>
                <a:t>0.5 miles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95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E3510-C439-4988-AB24-63E6C57D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</a:t>
            </a:r>
            <a:br>
              <a:rPr lang="en-US" dirty="0"/>
            </a:br>
            <a:r>
              <a:rPr lang="en-US" dirty="0"/>
              <a:t>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7B2F7-76C4-4A0F-AA87-60CA1A063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171459" cy="3880773"/>
          </a:xfrm>
        </p:spPr>
        <p:txBody>
          <a:bodyPr>
            <a:normAutofit/>
          </a:bodyPr>
          <a:lstStyle/>
          <a:p>
            <a:r>
              <a:rPr lang="en-US" sz="2400" dirty="0"/>
              <a:t>Upper Area with open lawn area and a playground</a:t>
            </a:r>
          </a:p>
          <a:p>
            <a:r>
              <a:rPr lang="en-US" sz="2400" dirty="0"/>
              <a:t>Lower wooded area</a:t>
            </a:r>
          </a:p>
          <a:p>
            <a:r>
              <a:rPr lang="en-US" sz="2400" dirty="0"/>
              <a:t>Approximately 6’ of elevation change</a:t>
            </a:r>
          </a:p>
          <a:p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8C0384-D301-41F7-82D6-431064D39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24501" y="-8950"/>
            <a:ext cx="7349067" cy="6866950"/>
            <a:chOff x="4824501" y="-8950"/>
            <a:chExt cx="7349067" cy="686695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151E097D-4110-4C5B-9B1F-C717DBEC5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4501" y="-8950"/>
              <a:ext cx="7349067" cy="6866950"/>
            </a:xfrm>
            <a:prstGeom prst="rect">
              <a:avLst/>
            </a:prstGeom>
          </p:spPr>
        </p:pic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D89C12D-834C-4575-AF97-3B1A749382CB}"/>
                </a:ext>
              </a:extLst>
            </p:cNvPr>
            <p:cNvSpPr/>
            <p:nvPr/>
          </p:nvSpPr>
          <p:spPr>
            <a:xfrm>
              <a:off x="7134225" y="3095625"/>
              <a:ext cx="3314700" cy="1943100"/>
            </a:xfrm>
            <a:custGeom>
              <a:avLst/>
              <a:gdLst>
                <a:gd name="connsiteX0" fmla="*/ 0 w 3314700"/>
                <a:gd name="connsiteY0" fmla="*/ 1247775 h 1943100"/>
                <a:gd name="connsiteX1" fmla="*/ 685800 w 3314700"/>
                <a:gd name="connsiteY1" fmla="*/ 276225 h 1943100"/>
                <a:gd name="connsiteX2" fmla="*/ 1143000 w 3314700"/>
                <a:gd name="connsiteY2" fmla="*/ 0 h 1943100"/>
                <a:gd name="connsiteX3" fmla="*/ 1828800 w 3314700"/>
                <a:gd name="connsiteY3" fmla="*/ 152400 h 1943100"/>
                <a:gd name="connsiteX4" fmla="*/ 2352675 w 3314700"/>
                <a:gd name="connsiteY4" fmla="*/ 495300 h 1943100"/>
                <a:gd name="connsiteX5" fmla="*/ 3314700 w 3314700"/>
                <a:gd name="connsiteY5" fmla="*/ 1343025 h 1943100"/>
                <a:gd name="connsiteX6" fmla="*/ 3009900 w 3314700"/>
                <a:gd name="connsiteY6" fmla="*/ 1943100 h 1943100"/>
                <a:gd name="connsiteX7" fmla="*/ 1924050 w 3314700"/>
                <a:gd name="connsiteY7" fmla="*/ 1390650 h 1943100"/>
                <a:gd name="connsiteX8" fmla="*/ 1143000 w 3314700"/>
                <a:gd name="connsiteY8" fmla="*/ 1171575 h 1943100"/>
                <a:gd name="connsiteX9" fmla="*/ 590550 w 3314700"/>
                <a:gd name="connsiteY9" fmla="*/ 1181100 h 1943100"/>
                <a:gd name="connsiteX10" fmla="*/ 0 w 3314700"/>
                <a:gd name="connsiteY10" fmla="*/ 1247775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14700" h="1943100">
                  <a:moveTo>
                    <a:pt x="0" y="1247775"/>
                  </a:moveTo>
                  <a:lnTo>
                    <a:pt x="685800" y="276225"/>
                  </a:lnTo>
                  <a:lnTo>
                    <a:pt x="1143000" y="0"/>
                  </a:lnTo>
                  <a:lnTo>
                    <a:pt x="1828800" y="152400"/>
                  </a:lnTo>
                  <a:lnTo>
                    <a:pt x="2352675" y="495300"/>
                  </a:lnTo>
                  <a:lnTo>
                    <a:pt x="3314700" y="1343025"/>
                  </a:lnTo>
                  <a:lnTo>
                    <a:pt x="3009900" y="1943100"/>
                  </a:lnTo>
                  <a:lnTo>
                    <a:pt x="1924050" y="1390650"/>
                  </a:lnTo>
                  <a:lnTo>
                    <a:pt x="1143000" y="1171575"/>
                  </a:lnTo>
                  <a:lnTo>
                    <a:pt x="590550" y="1181100"/>
                  </a:lnTo>
                  <a:lnTo>
                    <a:pt x="0" y="1247775"/>
                  </a:lnTo>
                  <a:close/>
                </a:path>
              </a:pathLst>
            </a:custGeom>
            <a:solidFill>
              <a:srgbClr val="90C226">
                <a:alpha val="38039"/>
              </a:srgbClr>
            </a:solidFill>
            <a:ln w="5715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66DB325-A78F-4E63-93B5-9A1356C253CC}"/>
                </a:ext>
              </a:extLst>
            </p:cNvPr>
            <p:cNvSpPr/>
            <p:nvPr/>
          </p:nvSpPr>
          <p:spPr>
            <a:xfrm>
              <a:off x="7968343" y="1073020"/>
              <a:ext cx="1754155" cy="2332653"/>
            </a:xfrm>
            <a:custGeom>
              <a:avLst/>
              <a:gdLst>
                <a:gd name="connsiteX0" fmla="*/ 0 w 1754155"/>
                <a:gd name="connsiteY0" fmla="*/ 1875453 h 2332653"/>
                <a:gd name="connsiteX1" fmla="*/ 363894 w 1754155"/>
                <a:gd name="connsiteY1" fmla="*/ 1838131 h 2332653"/>
                <a:gd name="connsiteX2" fmla="*/ 765110 w 1754155"/>
                <a:gd name="connsiteY2" fmla="*/ 1903445 h 2332653"/>
                <a:gd name="connsiteX3" fmla="*/ 1101012 w 1754155"/>
                <a:gd name="connsiteY3" fmla="*/ 2062066 h 2332653"/>
                <a:gd name="connsiteX4" fmla="*/ 1436914 w 1754155"/>
                <a:gd name="connsiteY4" fmla="*/ 2332653 h 2332653"/>
                <a:gd name="connsiteX5" fmla="*/ 1548881 w 1754155"/>
                <a:gd name="connsiteY5" fmla="*/ 615821 h 2332653"/>
                <a:gd name="connsiteX6" fmla="*/ 1754155 w 1754155"/>
                <a:gd name="connsiteY6" fmla="*/ 298580 h 2332653"/>
                <a:gd name="connsiteX7" fmla="*/ 1231641 w 1754155"/>
                <a:gd name="connsiteY7" fmla="*/ 0 h 2332653"/>
                <a:gd name="connsiteX8" fmla="*/ 167951 w 1754155"/>
                <a:gd name="connsiteY8" fmla="*/ 1520890 h 2332653"/>
                <a:gd name="connsiteX9" fmla="*/ 0 w 1754155"/>
                <a:gd name="connsiteY9" fmla="*/ 1875453 h 23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4155" h="2332653">
                  <a:moveTo>
                    <a:pt x="0" y="1875453"/>
                  </a:moveTo>
                  <a:lnTo>
                    <a:pt x="363894" y="1838131"/>
                  </a:lnTo>
                  <a:lnTo>
                    <a:pt x="765110" y="1903445"/>
                  </a:lnTo>
                  <a:lnTo>
                    <a:pt x="1101012" y="2062066"/>
                  </a:lnTo>
                  <a:lnTo>
                    <a:pt x="1436914" y="2332653"/>
                  </a:lnTo>
                  <a:lnTo>
                    <a:pt x="1548881" y="615821"/>
                  </a:lnTo>
                  <a:lnTo>
                    <a:pt x="1754155" y="298580"/>
                  </a:lnTo>
                  <a:lnTo>
                    <a:pt x="1231641" y="0"/>
                  </a:lnTo>
                  <a:lnTo>
                    <a:pt x="167951" y="1520890"/>
                  </a:lnTo>
                  <a:lnTo>
                    <a:pt x="0" y="1875453"/>
                  </a:lnTo>
                  <a:close/>
                </a:path>
              </a:pathLst>
            </a:custGeom>
            <a:solidFill>
              <a:srgbClr val="90C226">
                <a:alpha val="47843"/>
              </a:srgbClr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3DE0B05-1115-4A37-B10C-B1DB18D1D7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2824" y="2845837"/>
              <a:ext cx="158621" cy="485192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E15C76-2FA8-4510-8618-A752421AA9BF}"/>
                </a:ext>
              </a:extLst>
            </p:cNvPr>
            <p:cNvSpPr txBox="1"/>
            <p:nvPr/>
          </p:nvSpPr>
          <p:spPr>
            <a:xfrm>
              <a:off x="9449408" y="2993644"/>
              <a:ext cx="20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>
                    <a:glow rad="546100">
                      <a:schemeClr val="bg1">
                        <a:alpha val="40000"/>
                      </a:schemeClr>
                    </a:glow>
                  </a:effectLst>
                </a:rPr>
                <a:t>Approx. 6’ elevation change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80B1DC-9BAD-47BE-9DD8-D0959ACD34B2}"/>
                </a:ext>
              </a:extLst>
            </p:cNvPr>
            <p:cNvSpPr txBox="1"/>
            <p:nvPr/>
          </p:nvSpPr>
          <p:spPr>
            <a:xfrm>
              <a:off x="7811072" y="3386204"/>
              <a:ext cx="21142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effectLst>
                    <a:glow rad="546100">
                      <a:schemeClr val="bg1">
                        <a:alpha val="40000"/>
                      </a:schemeClr>
                    </a:glow>
                  </a:effectLst>
                </a:rPr>
                <a:t>Upper Area</a:t>
              </a:r>
            </a:p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effectLst>
                    <a:glow rad="546100">
                      <a:schemeClr val="bg1">
                        <a:alpha val="40000"/>
                      </a:schemeClr>
                    </a:glow>
                  </a:effectLst>
                </a:rPr>
                <a:t>(Open Lawn Area</a:t>
              </a:r>
            </a:p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effectLst>
                    <a:glow rad="546100">
                      <a:schemeClr val="bg1">
                        <a:alpha val="40000"/>
                      </a:schemeClr>
                    </a:glow>
                  </a:effectLst>
                </a:rPr>
                <a:t>With Playground)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B570343-577E-4C82-A029-AB408A5A1902}"/>
                </a:ext>
              </a:extLst>
            </p:cNvPr>
            <p:cNvSpPr txBox="1"/>
            <p:nvPr/>
          </p:nvSpPr>
          <p:spPr>
            <a:xfrm>
              <a:off x="8604485" y="1801560"/>
              <a:ext cx="13390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effectLst>
                    <a:glow rad="546100">
                      <a:schemeClr val="bg1">
                        <a:alpha val="40000"/>
                      </a:schemeClr>
                    </a:glow>
                  </a:effectLst>
                </a:rPr>
                <a:t>Lower</a:t>
              </a:r>
            </a:p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effectLst>
                    <a:glow rad="546100">
                      <a:schemeClr val="bg1">
                        <a:alpha val="40000"/>
                      </a:schemeClr>
                    </a:glow>
                  </a:effectLst>
                </a:rPr>
                <a:t>Area</a:t>
              </a:r>
            </a:p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effectLst>
                    <a:glow rad="546100">
                      <a:schemeClr val="bg1">
                        <a:alpha val="40000"/>
                      </a:schemeClr>
                    </a:glow>
                  </a:effectLst>
                </a:rPr>
                <a:t>(Wooded)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849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iew of the open lawn area">
            <a:extLst>
              <a:ext uri="{FF2B5EF4-FFF2-40B4-BE49-F238E27FC236}">
                <a16:creationId xmlns:a16="http://schemas.microsoft.com/office/drawing/2014/main" id="{574E8DEB-6067-4D9B-A8F4-C279189B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0971" y="1804"/>
            <a:ext cx="4173879" cy="3347572"/>
          </a:xfrm>
          <a:prstGeom prst="rect">
            <a:avLst/>
          </a:prstGeom>
        </p:spPr>
      </p:pic>
      <p:pic>
        <p:nvPicPr>
          <p:cNvPr id="15" name="Picture 14" descr="A playground at the edge of the open lawn">
            <a:extLst>
              <a:ext uri="{FF2B5EF4-FFF2-40B4-BE49-F238E27FC236}">
                <a16:creationId xmlns:a16="http://schemas.microsoft.com/office/drawing/2014/main" id="{0E817E43-1B0C-4848-9DCD-687ECBC8B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914" y="0"/>
            <a:ext cx="4419086" cy="2348145"/>
          </a:xfrm>
          <a:prstGeom prst="rect">
            <a:avLst/>
          </a:prstGeom>
        </p:spPr>
      </p:pic>
      <p:pic>
        <p:nvPicPr>
          <p:cNvPr id="3" name="Picture 2" descr="A picnic table at the edge of the open lawn, overlooking to the wooded lower area">
            <a:extLst>
              <a:ext uri="{FF2B5EF4-FFF2-40B4-BE49-F238E27FC236}">
                <a16:creationId xmlns:a16="http://schemas.microsoft.com/office/drawing/2014/main" id="{26F12757-E42F-46DF-A117-A20934EEB0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914" y="2396697"/>
            <a:ext cx="4419086" cy="2434975"/>
          </a:xfrm>
          <a:prstGeom prst="rect">
            <a:avLst/>
          </a:prstGeom>
        </p:spPr>
      </p:pic>
      <p:pic>
        <p:nvPicPr>
          <p:cNvPr id="9" name="Content Placeholder 8" descr="A view of the open lawn area from the playground">
            <a:extLst>
              <a:ext uri="{FF2B5EF4-FFF2-40B4-BE49-F238E27FC236}">
                <a16:creationId xmlns:a16="http://schemas.microsoft.com/office/drawing/2014/main" id="{C4CE1E8B-80D1-40CB-B78B-39A4FB65EE0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400" y="4879975"/>
            <a:ext cx="4419600" cy="1978025"/>
          </a:xfrm>
        </p:spPr>
      </p:pic>
      <p:pic>
        <p:nvPicPr>
          <p:cNvPr id="7" name="Picture 6" descr="View of the park from Spring Street">
            <a:extLst>
              <a:ext uri="{FF2B5EF4-FFF2-40B4-BE49-F238E27FC236}">
                <a16:creationId xmlns:a16="http://schemas.microsoft.com/office/drawing/2014/main" id="{233232A4-A43C-4E7A-87FC-AA5E0A87CC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" y="3429000"/>
            <a:ext cx="7685070" cy="3427196"/>
          </a:xfrm>
          <a:prstGeom prst="rect">
            <a:avLst/>
          </a:prstGeom>
        </p:spPr>
      </p:pic>
      <p:pic>
        <p:nvPicPr>
          <p:cNvPr id="4" name="Picture 3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55B7861F-9726-897A-3287-60241074A9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343"/>
            <a:ext cx="3446629" cy="258497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C6FE2F3-4CEF-43A5-9674-59913749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230"/>
            <a:ext cx="4419086" cy="1050856"/>
          </a:xfrm>
        </p:spPr>
        <p:txBody>
          <a:bodyPr/>
          <a:lstStyle/>
          <a:p>
            <a:r>
              <a:rPr lang="en-US" dirty="0"/>
              <a:t>Existing Photos</a:t>
            </a:r>
          </a:p>
        </p:txBody>
      </p:sp>
    </p:spTree>
    <p:extLst>
      <p:ext uri="{BB962C8B-B14F-4D97-AF65-F5344CB8AC3E}">
        <p14:creationId xmlns:p14="http://schemas.microsoft.com/office/powerpoint/2010/main" val="36327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E3510-C439-4988-AB24-63E6C57D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Sensory Trail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7B2F7-76C4-4A0F-AA87-60CA1A063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1020"/>
            <a:ext cx="4431379" cy="2894137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Close to the park entrance and playground</a:t>
            </a:r>
          </a:p>
          <a:p>
            <a:r>
              <a:rPr lang="en-US" sz="2400" dirty="0">
                <a:solidFill>
                  <a:schemeClr val="tx1"/>
                </a:solidFill>
              </a:rPr>
              <a:t>Great visibility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0.1-mile natural surface trail inside the park</a:t>
            </a:r>
          </a:p>
          <a:p>
            <a:r>
              <a:rPr lang="en-US" sz="2400" dirty="0">
                <a:solidFill>
                  <a:schemeClr val="tx1"/>
                </a:solidFill>
              </a:rPr>
              <a:t>Maintain the open lawn area for public events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1EB566-6DFC-4E23-806F-94A311D82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11906" y="4512365"/>
            <a:ext cx="5458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99A1451-E37C-4995-9703-E20C3D7AD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46643" y="-9939"/>
            <a:ext cx="6745357" cy="6877878"/>
            <a:chOff x="5446643" y="-9939"/>
            <a:chExt cx="6745357" cy="68778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CDC6C6-7EB1-4AB5-BC7C-BF8827D3F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8549" y="0"/>
              <a:ext cx="6733451" cy="6858000"/>
            </a:xfrm>
            <a:prstGeom prst="rect">
              <a:avLst/>
            </a:prstGeom>
          </p:spPr>
        </p:pic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5A54FDDE-63A0-4FFA-BB21-B1E536BE2F7B}"/>
                </a:ext>
              </a:extLst>
            </p:cNvPr>
            <p:cNvSpPr/>
            <p:nvPr/>
          </p:nvSpPr>
          <p:spPr>
            <a:xfrm>
              <a:off x="8975753" y="5714016"/>
              <a:ext cx="298249" cy="336644"/>
            </a:xfrm>
            <a:prstGeom prst="donut">
              <a:avLst/>
            </a:prstGeom>
            <a:solidFill>
              <a:srgbClr val="FFFF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91A858-DF15-4DD7-B640-1473AFDE07DC}"/>
                </a:ext>
              </a:extLst>
            </p:cNvPr>
            <p:cNvSpPr/>
            <p:nvPr/>
          </p:nvSpPr>
          <p:spPr>
            <a:xfrm>
              <a:off x="8458201" y="-9939"/>
              <a:ext cx="1073426" cy="5774635"/>
            </a:xfrm>
            <a:custGeom>
              <a:avLst/>
              <a:gdLst>
                <a:gd name="connsiteX0" fmla="*/ 785191 w 1103243"/>
                <a:gd name="connsiteY0" fmla="*/ 5774635 h 5774635"/>
                <a:gd name="connsiteX1" fmla="*/ 964096 w 1103243"/>
                <a:gd name="connsiteY1" fmla="*/ 5387009 h 5774635"/>
                <a:gd name="connsiteX2" fmla="*/ 1103243 w 1103243"/>
                <a:gd name="connsiteY2" fmla="*/ 4750904 h 5774635"/>
                <a:gd name="connsiteX3" fmla="*/ 1083365 w 1103243"/>
                <a:gd name="connsiteY3" fmla="*/ 4273826 h 5774635"/>
                <a:gd name="connsiteX4" fmla="*/ 924339 w 1103243"/>
                <a:gd name="connsiteY4" fmla="*/ 3488635 h 5774635"/>
                <a:gd name="connsiteX5" fmla="*/ 884583 w 1103243"/>
                <a:gd name="connsiteY5" fmla="*/ 2663687 h 5774635"/>
                <a:gd name="connsiteX6" fmla="*/ 894522 w 1103243"/>
                <a:gd name="connsiteY6" fmla="*/ 1958009 h 5774635"/>
                <a:gd name="connsiteX7" fmla="*/ 864704 w 1103243"/>
                <a:gd name="connsiteY7" fmla="*/ 1461052 h 5774635"/>
                <a:gd name="connsiteX8" fmla="*/ 765313 w 1103243"/>
                <a:gd name="connsiteY8" fmla="*/ 864704 h 5774635"/>
                <a:gd name="connsiteX9" fmla="*/ 536713 w 1103243"/>
                <a:gd name="connsiteY9" fmla="*/ 487017 h 5774635"/>
                <a:gd name="connsiteX10" fmla="*/ 0 w 1103243"/>
                <a:gd name="connsiteY10" fmla="*/ 0 h 577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3243" h="5774635">
                  <a:moveTo>
                    <a:pt x="785191" y="5774635"/>
                  </a:moveTo>
                  <a:lnTo>
                    <a:pt x="964096" y="5387009"/>
                  </a:lnTo>
                  <a:lnTo>
                    <a:pt x="1103243" y="4750904"/>
                  </a:lnTo>
                  <a:lnTo>
                    <a:pt x="1083365" y="4273826"/>
                  </a:lnTo>
                  <a:lnTo>
                    <a:pt x="924339" y="3488635"/>
                  </a:lnTo>
                  <a:lnTo>
                    <a:pt x="884583" y="2663687"/>
                  </a:lnTo>
                  <a:lnTo>
                    <a:pt x="894522" y="1958009"/>
                  </a:lnTo>
                  <a:lnTo>
                    <a:pt x="864704" y="1461052"/>
                  </a:lnTo>
                  <a:lnTo>
                    <a:pt x="765313" y="864704"/>
                  </a:lnTo>
                  <a:lnTo>
                    <a:pt x="536713" y="487017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C5CDDF3-C825-413F-9BBB-414A4470DAA1}"/>
                </a:ext>
              </a:extLst>
            </p:cNvPr>
            <p:cNvSpPr/>
            <p:nvPr/>
          </p:nvSpPr>
          <p:spPr>
            <a:xfrm>
              <a:off x="6738730" y="3745776"/>
              <a:ext cx="2574235" cy="1810197"/>
            </a:xfrm>
            <a:custGeom>
              <a:avLst/>
              <a:gdLst>
                <a:gd name="connsiteX0" fmla="*/ 0 w 2574235"/>
                <a:gd name="connsiteY0" fmla="*/ 1659835 h 1808922"/>
                <a:gd name="connsiteX1" fmla="*/ 268357 w 2574235"/>
                <a:gd name="connsiteY1" fmla="*/ 1063487 h 1808922"/>
                <a:gd name="connsiteX2" fmla="*/ 914400 w 2574235"/>
                <a:gd name="connsiteY2" fmla="*/ 377687 h 1808922"/>
                <a:gd name="connsiteX3" fmla="*/ 1182757 w 2574235"/>
                <a:gd name="connsiteY3" fmla="*/ 337931 h 1808922"/>
                <a:gd name="connsiteX4" fmla="*/ 1361661 w 2574235"/>
                <a:gd name="connsiteY4" fmla="*/ 0 h 1808922"/>
                <a:gd name="connsiteX5" fmla="*/ 1729409 w 2574235"/>
                <a:gd name="connsiteY5" fmla="*/ 19878 h 1808922"/>
                <a:gd name="connsiteX6" fmla="*/ 2206487 w 2574235"/>
                <a:gd name="connsiteY6" fmla="*/ 248478 h 1808922"/>
                <a:gd name="connsiteX7" fmla="*/ 2435087 w 2574235"/>
                <a:gd name="connsiteY7" fmla="*/ 725557 h 1808922"/>
                <a:gd name="connsiteX8" fmla="*/ 2415209 w 2574235"/>
                <a:gd name="connsiteY8" fmla="*/ 1113183 h 1808922"/>
                <a:gd name="connsiteX9" fmla="*/ 2405270 w 2574235"/>
                <a:gd name="connsiteY9" fmla="*/ 1351722 h 1808922"/>
                <a:gd name="connsiteX10" fmla="*/ 2574235 w 2574235"/>
                <a:gd name="connsiteY10" fmla="*/ 1808922 h 1808922"/>
                <a:gd name="connsiteX0" fmla="*/ 0 w 2574235"/>
                <a:gd name="connsiteY0" fmla="*/ 1659835 h 1808922"/>
                <a:gd name="connsiteX1" fmla="*/ 268357 w 2574235"/>
                <a:gd name="connsiteY1" fmla="*/ 1033670 h 1808922"/>
                <a:gd name="connsiteX2" fmla="*/ 914400 w 2574235"/>
                <a:gd name="connsiteY2" fmla="*/ 377687 h 1808922"/>
                <a:gd name="connsiteX3" fmla="*/ 1182757 w 2574235"/>
                <a:gd name="connsiteY3" fmla="*/ 337931 h 1808922"/>
                <a:gd name="connsiteX4" fmla="*/ 1361661 w 2574235"/>
                <a:gd name="connsiteY4" fmla="*/ 0 h 1808922"/>
                <a:gd name="connsiteX5" fmla="*/ 1729409 w 2574235"/>
                <a:gd name="connsiteY5" fmla="*/ 19878 h 1808922"/>
                <a:gd name="connsiteX6" fmla="*/ 2206487 w 2574235"/>
                <a:gd name="connsiteY6" fmla="*/ 248478 h 1808922"/>
                <a:gd name="connsiteX7" fmla="*/ 2435087 w 2574235"/>
                <a:gd name="connsiteY7" fmla="*/ 725557 h 1808922"/>
                <a:gd name="connsiteX8" fmla="*/ 2415209 w 2574235"/>
                <a:gd name="connsiteY8" fmla="*/ 1113183 h 1808922"/>
                <a:gd name="connsiteX9" fmla="*/ 2405270 w 2574235"/>
                <a:gd name="connsiteY9" fmla="*/ 1351722 h 1808922"/>
                <a:gd name="connsiteX10" fmla="*/ 2574235 w 2574235"/>
                <a:gd name="connsiteY10" fmla="*/ 1808922 h 1808922"/>
                <a:gd name="connsiteX0" fmla="*/ 0 w 2574235"/>
                <a:gd name="connsiteY0" fmla="*/ 1659835 h 1808922"/>
                <a:gd name="connsiteX1" fmla="*/ 268357 w 2574235"/>
                <a:gd name="connsiteY1" fmla="*/ 1033670 h 1808922"/>
                <a:gd name="connsiteX2" fmla="*/ 914400 w 2574235"/>
                <a:gd name="connsiteY2" fmla="*/ 377687 h 1808922"/>
                <a:gd name="connsiteX3" fmla="*/ 1182757 w 2574235"/>
                <a:gd name="connsiteY3" fmla="*/ 337931 h 1808922"/>
                <a:gd name="connsiteX4" fmla="*/ 1361661 w 2574235"/>
                <a:gd name="connsiteY4" fmla="*/ 0 h 1808922"/>
                <a:gd name="connsiteX5" fmla="*/ 1729409 w 2574235"/>
                <a:gd name="connsiteY5" fmla="*/ 19878 h 1808922"/>
                <a:gd name="connsiteX6" fmla="*/ 2206487 w 2574235"/>
                <a:gd name="connsiteY6" fmla="*/ 248478 h 1808922"/>
                <a:gd name="connsiteX7" fmla="*/ 2435087 w 2574235"/>
                <a:gd name="connsiteY7" fmla="*/ 725557 h 1808922"/>
                <a:gd name="connsiteX8" fmla="*/ 2415209 w 2574235"/>
                <a:gd name="connsiteY8" fmla="*/ 1113183 h 1808922"/>
                <a:gd name="connsiteX9" fmla="*/ 2405270 w 2574235"/>
                <a:gd name="connsiteY9" fmla="*/ 1351722 h 1808922"/>
                <a:gd name="connsiteX10" fmla="*/ 2574235 w 2574235"/>
                <a:gd name="connsiteY10" fmla="*/ 1808922 h 1808922"/>
                <a:gd name="connsiteX0" fmla="*/ 0 w 2574235"/>
                <a:gd name="connsiteY0" fmla="*/ 1659835 h 1808922"/>
                <a:gd name="connsiteX1" fmla="*/ 268357 w 2574235"/>
                <a:gd name="connsiteY1" fmla="*/ 1033670 h 1808922"/>
                <a:gd name="connsiteX2" fmla="*/ 914400 w 2574235"/>
                <a:gd name="connsiteY2" fmla="*/ 377687 h 1808922"/>
                <a:gd name="connsiteX3" fmla="*/ 1182757 w 2574235"/>
                <a:gd name="connsiteY3" fmla="*/ 337931 h 1808922"/>
                <a:gd name="connsiteX4" fmla="*/ 1361661 w 2574235"/>
                <a:gd name="connsiteY4" fmla="*/ 0 h 1808922"/>
                <a:gd name="connsiteX5" fmla="*/ 1729409 w 2574235"/>
                <a:gd name="connsiteY5" fmla="*/ 19878 h 1808922"/>
                <a:gd name="connsiteX6" fmla="*/ 2206487 w 2574235"/>
                <a:gd name="connsiteY6" fmla="*/ 248478 h 1808922"/>
                <a:gd name="connsiteX7" fmla="*/ 2435087 w 2574235"/>
                <a:gd name="connsiteY7" fmla="*/ 725557 h 1808922"/>
                <a:gd name="connsiteX8" fmla="*/ 2415209 w 2574235"/>
                <a:gd name="connsiteY8" fmla="*/ 1113183 h 1808922"/>
                <a:gd name="connsiteX9" fmla="*/ 2405270 w 2574235"/>
                <a:gd name="connsiteY9" fmla="*/ 1351722 h 1808922"/>
                <a:gd name="connsiteX10" fmla="*/ 2574235 w 2574235"/>
                <a:gd name="connsiteY10" fmla="*/ 1808922 h 1808922"/>
                <a:gd name="connsiteX0" fmla="*/ 0 w 2574235"/>
                <a:gd name="connsiteY0" fmla="*/ 1659835 h 1808922"/>
                <a:gd name="connsiteX1" fmla="*/ 268357 w 2574235"/>
                <a:gd name="connsiteY1" fmla="*/ 1033670 h 1808922"/>
                <a:gd name="connsiteX2" fmla="*/ 914400 w 2574235"/>
                <a:gd name="connsiteY2" fmla="*/ 377687 h 1808922"/>
                <a:gd name="connsiteX3" fmla="*/ 1182757 w 2574235"/>
                <a:gd name="connsiteY3" fmla="*/ 337931 h 1808922"/>
                <a:gd name="connsiteX4" fmla="*/ 1361661 w 2574235"/>
                <a:gd name="connsiteY4" fmla="*/ 0 h 1808922"/>
                <a:gd name="connsiteX5" fmla="*/ 1729409 w 2574235"/>
                <a:gd name="connsiteY5" fmla="*/ 19878 h 1808922"/>
                <a:gd name="connsiteX6" fmla="*/ 2206487 w 2574235"/>
                <a:gd name="connsiteY6" fmla="*/ 248478 h 1808922"/>
                <a:gd name="connsiteX7" fmla="*/ 2435087 w 2574235"/>
                <a:gd name="connsiteY7" fmla="*/ 725557 h 1808922"/>
                <a:gd name="connsiteX8" fmla="*/ 2415209 w 2574235"/>
                <a:gd name="connsiteY8" fmla="*/ 1113183 h 1808922"/>
                <a:gd name="connsiteX9" fmla="*/ 2405270 w 2574235"/>
                <a:gd name="connsiteY9" fmla="*/ 1351722 h 1808922"/>
                <a:gd name="connsiteX10" fmla="*/ 2574235 w 2574235"/>
                <a:gd name="connsiteY10" fmla="*/ 1808922 h 1808922"/>
                <a:gd name="connsiteX0" fmla="*/ 0 w 2574235"/>
                <a:gd name="connsiteY0" fmla="*/ 1661110 h 1810197"/>
                <a:gd name="connsiteX1" fmla="*/ 268357 w 2574235"/>
                <a:gd name="connsiteY1" fmla="*/ 1034945 h 1810197"/>
                <a:gd name="connsiteX2" fmla="*/ 914400 w 2574235"/>
                <a:gd name="connsiteY2" fmla="*/ 378962 h 1810197"/>
                <a:gd name="connsiteX3" fmla="*/ 1182757 w 2574235"/>
                <a:gd name="connsiteY3" fmla="*/ 339206 h 1810197"/>
                <a:gd name="connsiteX4" fmla="*/ 1361661 w 2574235"/>
                <a:gd name="connsiteY4" fmla="*/ 1275 h 1810197"/>
                <a:gd name="connsiteX5" fmla="*/ 1729409 w 2574235"/>
                <a:gd name="connsiteY5" fmla="*/ 21153 h 1810197"/>
                <a:gd name="connsiteX6" fmla="*/ 2206487 w 2574235"/>
                <a:gd name="connsiteY6" fmla="*/ 249753 h 1810197"/>
                <a:gd name="connsiteX7" fmla="*/ 2435087 w 2574235"/>
                <a:gd name="connsiteY7" fmla="*/ 726832 h 1810197"/>
                <a:gd name="connsiteX8" fmla="*/ 2415209 w 2574235"/>
                <a:gd name="connsiteY8" fmla="*/ 1114458 h 1810197"/>
                <a:gd name="connsiteX9" fmla="*/ 2405270 w 2574235"/>
                <a:gd name="connsiteY9" fmla="*/ 1352997 h 1810197"/>
                <a:gd name="connsiteX10" fmla="*/ 2574235 w 2574235"/>
                <a:gd name="connsiteY10" fmla="*/ 1810197 h 1810197"/>
                <a:gd name="connsiteX0" fmla="*/ 0 w 2574235"/>
                <a:gd name="connsiteY0" fmla="*/ 1661110 h 1810197"/>
                <a:gd name="connsiteX1" fmla="*/ 268357 w 2574235"/>
                <a:gd name="connsiteY1" fmla="*/ 1034945 h 1810197"/>
                <a:gd name="connsiteX2" fmla="*/ 914400 w 2574235"/>
                <a:gd name="connsiteY2" fmla="*/ 378962 h 1810197"/>
                <a:gd name="connsiteX3" fmla="*/ 1182757 w 2574235"/>
                <a:gd name="connsiteY3" fmla="*/ 339206 h 1810197"/>
                <a:gd name="connsiteX4" fmla="*/ 1361661 w 2574235"/>
                <a:gd name="connsiteY4" fmla="*/ 1275 h 1810197"/>
                <a:gd name="connsiteX5" fmla="*/ 1729409 w 2574235"/>
                <a:gd name="connsiteY5" fmla="*/ 21153 h 1810197"/>
                <a:gd name="connsiteX6" fmla="*/ 2206487 w 2574235"/>
                <a:gd name="connsiteY6" fmla="*/ 249753 h 1810197"/>
                <a:gd name="connsiteX7" fmla="*/ 2435087 w 2574235"/>
                <a:gd name="connsiteY7" fmla="*/ 726832 h 1810197"/>
                <a:gd name="connsiteX8" fmla="*/ 2415209 w 2574235"/>
                <a:gd name="connsiteY8" fmla="*/ 1114458 h 1810197"/>
                <a:gd name="connsiteX9" fmla="*/ 2405270 w 2574235"/>
                <a:gd name="connsiteY9" fmla="*/ 1352997 h 1810197"/>
                <a:gd name="connsiteX10" fmla="*/ 2574235 w 2574235"/>
                <a:gd name="connsiteY10" fmla="*/ 1810197 h 181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4235" h="1810197">
                  <a:moveTo>
                    <a:pt x="0" y="1661110"/>
                  </a:moveTo>
                  <a:lnTo>
                    <a:pt x="268357" y="1034945"/>
                  </a:lnTo>
                  <a:cubicBezTo>
                    <a:pt x="602974" y="518110"/>
                    <a:pt x="589722" y="577745"/>
                    <a:pt x="914400" y="378962"/>
                  </a:cubicBezTo>
                  <a:lnTo>
                    <a:pt x="1182757" y="339206"/>
                  </a:lnTo>
                  <a:lnTo>
                    <a:pt x="1361661" y="1275"/>
                  </a:lnTo>
                  <a:cubicBezTo>
                    <a:pt x="1484244" y="7901"/>
                    <a:pt x="1557130" y="-15290"/>
                    <a:pt x="1729409" y="21153"/>
                  </a:cubicBezTo>
                  <a:cubicBezTo>
                    <a:pt x="2027583" y="87414"/>
                    <a:pt x="2047461" y="173553"/>
                    <a:pt x="2206487" y="249753"/>
                  </a:cubicBezTo>
                  <a:cubicBezTo>
                    <a:pt x="2282687" y="408779"/>
                    <a:pt x="2418522" y="428659"/>
                    <a:pt x="2435087" y="726832"/>
                  </a:cubicBezTo>
                  <a:lnTo>
                    <a:pt x="2415209" y="1114458"/>
                  </a:lnTo>
                  <a:lnTo>
                    <a:pt x="2405270" y="1352997"/>
                  </a:lnTo>
                  <a:lnTo>
                    <a:pt x="2574235" y="1810197"/>
                  </a:lnTo>
                </a:path>
              </a:pathLst>
            </a:custGeom>
            <a:noFill/>
            <a:ln w="57150">
              <a:solidFill>
                <a:srgbClr val="00B0F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3997B6D-259C-475C-95AC-696081EC926A}"/>
                </a:ext>
              </a:extLst>
            </p:cNvPr>
            <p:cNvSpPr/>
            <p:nvPr/>
          </p:nvSpPr>
          <p:spPr>
            <a:xfrm>
              <a:off x="5446643" y="5446643"/>
              <a:ext cx="5357192" cy="1421296"/>
            </a:xfrm>
            <a:custGeom>
              <a:avLst/>
              <a:gdLst>
                <a:gd name="connsiteX0" fmla="*/ 0 w 5357192"/>
                <a:gd name="connsiteY0" fmla="*/ 318053 h 1421296"/>
                <a:gd name="connsiteX1" fmla="*/ 626166 w 5357192"/>
                <a:gd name="connsiteY1" fmla="*/ 99392 h 1421296"/>
                <a:gd name="connsiteX2" fmla="*/ 1520687 w 5357192"/>
                <a:gd name="connsiteY2" fmla="*/ 0 h 1421296"/>
                <a:gd name="connsiteX3" fmla="*/ 2395331 w 5357192"/>
                <a:gd name="connsiteY3" fmla="*/ 89453 h 1421296"/>
                <a:gd name="connsiteX4" fmla="*/ 3429000 w 5357192"/>
                <a:gd name="connsiteY4" fmla="*/ 407505 h 1421296"/>
                <a:gd name="connsiteX5" fmla="*/ 4253948 w 5357192"/>
                <a:gd name="connsiteY5" fmla="*/ 844827 h 1421296"/>
                <a:gd name="connsiteX6" fmla="*/ 5357192 w 5357192"/>
                <a:gd name="connsiteY6" fmla="*/ 1421296 h 142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7192" h="1421296">
                  <a:moveTo>
                    <a:pt x="0" y="318053"/>
                  </a:moveTo>
                  <a:lnTo>
                    <a:pt x="626166" y="99392"/>
                  </a:lnTo>
                  <a:lnTo>
                    <a:pt x="1520687" y="0"/>
                  </a:lnTo>
                  <a:lnTo>
                    <a:pt x="2395331" y="89453"/>
                  </a:lnTo>
                  <a:lnTo>
                    <a:pt x="3429000" y="407505"/>
                  </a:lnTo>
                  <a:lnTo>
                    <a:pt x="4253948" y="844827"/>
                  </a:lnTo>
                  <a:lnTo>
                    <a:pt x="5357192" y="1421296"/>
                  </a:ln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decagon 17">
              <a:extLst>
                <a:ext uri="{FF2B5EF4-FFF2-40B4-BE49-F238E27FC236}">
                  <a16:creationId xmlns:a16="http://schemas.microsoft.com/office/drawing/2014/main" id="{AF2FA378-AB50-4787-9B9E-CF4A2CF2F22D}"/>
                </a:ext>
              </a:extLst>
            </p:cNvPr>
            <p:cNvSpPr/>
            <p:nvPr/>
          </p:nvSpPr>
          <p:spPr>
            <a:xfrm>
              <a:off x="6639339" y="4760843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6" name="Dodecagon 55">
              <a:extLst>
                <a:ext uri="{FF2B5EF4-FFF2-40B4-BE49-F238E27FC236}">
                  <a16:creationId xmlns:a16="http://schemas.microsoft.com/office/drawing/2014/main" id="{537EDEBA-5EF9-4318-BD50-8DE9D3E3D688}"/>
                </a:ext>
              </a:extLst>
            </p:cNvPr>
            <p:cNvSpPr/>
            <p:nvPr/>
          </p:nvSpPr>
          <p:spPr>
            <a:xfrm>
              <a:off x="7310231" y="3903121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7" name="Dodecagon 56">
              <a:extLst>
                <a:ext uri="{FF2B5EF4-FFF2-40B4-BE49-F238E27FC236}">
                  <a16:creationId xmlns:a16="http://schemas.microsoft.com/office/drawing/2014/main" id="{613F3663-E6C1-44BC-BDB6-4A8599F14803}"/>
                </a:ext>
              </a:extLst>
            </p:cNvPr>
            <p:cNvSpPr/>
            <p:nvPr/>
          </p:nvSpPr>
          <p:spPr>
            <a:xfrm>
              <a:off x="8332979" y="3466985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8" name="Dodecagon 57">
              <a:extLst>
                <a:ext uri="{FF2B5EF4-FFF2-40B4-BE49-F238E27FC236}">
                  <a16:creationId xmlns:a16="http://schemas.microsoft.com/office/drawing/2014/main" id="{831F5F95-2237-4FEF-919A-E6C1C7D74E10}"/>
                </a:ext>
              </a:extLst>
            </p:cNvPr>
            <p:cNvSpPr/>
            <p:nvPr/>
          </p:nvSpPr>
          <p:spPr>
            <a:xfrm>
              <a:off x="9005607" y="3922998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9" name="Dodecagon 58">
              <a:extLst>
                <a:ext uri="{FF2B5EF4-FFF2-40B4-BE49-F238E27FC236}">
                  <a16:creationId xmlns:a16="http://schemas.microsoft.com/office/drawing/2014/main" id="{26D7C0E3-E867-4ED3-98CB-5461A9FA4EC8}"/>
                </a:ext>
              </a:extLst>
            </p:cNvPr>
            <p:cNvSpPr/>
            <p:nvPr/>
          </p:nvSpPr>
          <p:spPr>
            <a:xfrm>
              <a:off x="8901623" y="4841256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A5B9122-AAFC-4A01-AAF7-D0F79A4F0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3600" y="4606316"/>
            <a:ext cx="3978607" cy="2086918"/>
            <a:chOff x="863600" y="4606316"/>
            <a:chExt cx="3978607" cy="20869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CBBC43-8A0A-43ED-8FAF-38FB3F609185}"/>
                </a:ext>
              </a:extLst>
            </p:cNvPr>
            <p:cNvSpPr txBox="1"/>
            <p:nvPr/>
          </p:nvSpPr>
          <p:spPr>
            <a:xfrm>
              <a:off x="1485198" y="4606316"/>
              <a:ext cx="3357009" cy="2086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200" dirty="0"/>
                <a:t>Park Entrance</a:t>
              </a:r>
            </a:p>
            <a:p>
              <a:pPr>
                <a:lnSpc>
                  <a:spcPct val="120000"/>
                </a:lnSpc>
              </a:pPr>
              <a:r>
                <a:rPr lang="en-US" sz="2200" dirty="0"/>
                <a:t>Proposed multi-use trail</a:t>
              </a:r>
            </a:p>
            <a:p>
              <a:pPr>
                <a:lnSpc>
                  <a:spcPct val="120000"/>
                </a:lnSpc>
              </a:pPr>
              <a:r>
                <a:rPr lang="en-US" sz="2200" dirty="0"/>
                <a:t>Sidewalk along Spring St.</a:t>
              </a:r>
            </a:p>
            <a:p>
              <a:pPr>
                <a:lnSpc>
                  <a:spcPct val="120000"/>
                </a:lnSpc>
              </a:pPr>
              <a:r>
                <a:rPr lang="en-US" sz="2200" dirty="0"/>
                <a:t>Sensory Trail</a:t>
              </a:r>
            </a:p>
            <a:p>
              <a:pPr>
                <a:lnSpc>
                  <a:spcPct val="120000"/>
                </a:lnSpc>
              </a:pPr>
              <a:r>
                <a:rPr lang="en-US" sz="2200" dirty="0"/>
                <a:t>Sensory Trail Stations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7D120B-D0CC-4136-B333-79A5EE70AA87}"/>
                </a:ext>
              </a:extLst>
            </p:cNvPr>
            <p:cNvCxnSpPr>
              <a:cxnSpLocks/>
            </p:cNvCxnSpPr>
            <p:nvPr/>
          </p:nvCxnSpPr>
          <p:spPr>
            <a:xfrm>
              <a:off x="863600" y="5239851"/>
              <a:ext cx="499533" cy="0"/>
            </a:xfrm>
            <a:prstGeom prst="line">
              <a:avLst/>
            </a:prstGeom>
            <a:noFill/>
            <a:ln>
              <a:solidFill>
                <a:srgbClr val="FFFF00"/>
              </a:solidFill>
              <a:prstDash val="sysDash"/>
            </a:ln>
            <a:effectLst>
              <a:outerShdw blurRad="63500" sx="102000" sy="102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2D5DAA-1B9F-4CF6-94D8-1E7FEE0FFD2B}"/>
                </a:ext>
              </a:extLst>
            </p:cNvPr>
            <p:cNvCxnSpPr>
              <a:cxnSpLocks/>
            </p:cNvCxnSpPr>
            <p:nvPr/>
          </p:nvCxnSpPr>
          <p:spPr>
            <a:xfrm>
              <a:off x="863600" y="5643674"/>
              <a:ext cx="499533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</a:ln>
            <a:effectLst>
              <a:outerShdw blurRad="114300" dir="5400000" sx="79000" sy="79000" algn="ctr" rotWithShape="0">
                <a:schemeClr val="tx1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73C248F1-0D64-446D-8A9F-23CAD3290578}"/>
                </a:ext>
              </a:extLst>
            </p:cNvPr>
            <p:cNvSpPr/>
            <p:nvPr/>
          </p:nvSpPr>
          <p:spPr>
            <a:xfrm>
              <a:off x="978400" y="4680174"/>
              <a:ext cx="308906" cy="322164"/>
            </a:xfrm>
            <a:prstGeom prst="donut">
              <a:avLst/>
            </a:prstGeom>
            <a:solidFill>
              <a:srgbClr val="FFFF00"/>
            </a:solidFill>
            <a:ln>
              <a:solidFill>
                <a:srgbClr val="FFFFFF"/>
              </a:solidFill>
            </a:ln>
            <a:effectLst>
              <a:outerShdw blurRad="177800" dir="5400000" algn="ctr" rotWithShape="0">
                <a:schemeClr val="bg1">
                  <a:lumMod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CE33D9D-2CBC-4F3E-B751-6B4606276A34}"/>
                </a:ext>
              </a:extLst>
            </p:cNvPr>
            <p:cNvCxnSpPr>
              <a:cxnSpLocks/>
            </p:cNvCxnSpPr>
            <p:nvPr/>
          </p:nvCxnSpPr>
          <p:spPr>
            <a:xfrm>
              <a:off x="863600" y="6064430"/>
              <a:ext cx="499533" cy="0"/>
            </a:xfrm>
            <a:prstGeom prst="line">
              <a:avLst/>
            </a:prstGeom>
            <a:noFill/>
            <a:ln w="76200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Dodecagon 22">
              <a:extLst>
                <a:ext uri="{FF2B5EF4-FFF2-40B4-BE49-F238E27FC236}">
                  <a16:creationId xmlns:a16="http://schemas.microsoft.com/office/drawing/2014/main" id="{44A128A0-91BC-4178-80C4-AD56A9305E5E}"/>
                </a:ext>
              </a:extLst>
            </p:cNvPr>
            <p:cNvSpPr/>
            <p:nvPr/>
          </p:nvSpPr>
          <p:spPr>
            <a:xfrm>
              <a:off x="1032354" y="6364438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46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E3510-C439-4988-AB24-63E6C57D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Trail Location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7B2F7-76C4-4A0F-AA87-60CA1A063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1020"/>
            <a:ext cx="4431379" cy="2894137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Close to the park entrance and playground</a:t>
            </a:r>
          </a:p>
          <a:p>
            <a:r>
              <a:rPr lang="en-US" sz="2400" dirty="0">
                <a:solidFill>
                  <a:schemeClr val="tx1"/>
                </a:solidFill>
              </a:rPr>
              <a:t>Great visibility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0.1-mile hard surface trail inside the park</a:t>
            </a:r>
          </a:p>
          <a:p>
            <a:r>
              <a:rPr lang="en-US" sz="2400" dirty="0">
                <a:solidFill>
                  <a:schemeClr val="tx1"/>
                </a:solidFill>
              </a:rPr>
              <a:t>Maintain the open lawn area for public events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1EB566-6DFC-4E23-806F-94A311D82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11906" y="4512365"/>
            <a:ext cx="5458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99A1451-E37C-4995-9703-E20C3D7AD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46643" y="-9939"/>
            <a:ext cx="6745357" cy="6877878"/>
            <a:chOff x="5446643" y="-9939"/>
            <a:chExt cx="6745357" cy="68778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CDC6C6-7EB1-4AB5-BC7C-BF8827D3F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8549" y="0"/>
              <a:ext cx="6733451" cy="6858000"/>
            </a:xfrm>
            <a:prstGeom prst="rect">
              <a:avLst/>
            </a:prstGeom>
          </p:spPr>
        </p:pic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5A54FDDE-63A0-4FFA-BB21-B1E536BE2F7B}"/>
                </a:ext>
              </a:extLst>
            </p:cNvPr>
            <p:cNvSpPr/>
            <p:nvPr/>
          </p:nvSpPr>
          <p:spPr>
            <a:xfrm>
              <a:off x="8975753" y="5714016"/>
              <a:ext cx="298249" cy="336644"/>
            </a:xfrm>
            <a:prstGeom prst="donut">
              <a:avLst/>
            </a:prstGeom>
            <a:solidFill>
              <a:srgbClr val="FFFF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91A858-DF15-4DD7-B640-1473AFDE07DC}"/>
                </a:ext>
              </a:extLst>
            </p:cNvPr>
            <p:cNvSpPr/>
            <p:nvPr/>
          </p:nvSpPr>
          <p:spPr>
            <a:xfrm>
              <a:off x="8458201" y="-9939"/>
              <a:ext cx="1073426" cy="5774635"/>
            </a:xfrm>
            <a:custGeom>
              <a:avLst/>
              <a:gdLst>
                <a:gd name="connsiteX0" fmla="*/ 785191 w 1103243"/>
                <a:gd name="connsiteY0" fmla="*/ 5774635 h 5774635"/>
                <a:gd name="connsiteX1" fmla="*/ 964096 w 1103243"/>
                <a:gd name="connsiteY1" fmla="*/ 5387009 h 5774635"/>
                <a:gd name="connsiteX2" fmla="*/ 1103243 w 1103243"/>
                <a:gd name="connsiteY2" fmla="*/ 4750904 h 5774635"/>
                <a:gd name="connsiteX3" fmla="*/ 1083365 w 1103243"/>
                <a:gd name="connsiteY3" fmla="*/ 4273826 h 5774635"/>
                <a:gd name="connsiteX4" fmla="*/ 924339 w 1103243"/>
                <a:gd name="connsiteY4" fmla="*/ 3488635 h 5774635"/>
                <a:gd name="connsiteX5" fmla="*/ 884583 w 1103243"/>
                <a:gd name="connsiteY5" fmla="*/ 2663687 h 5774635"/>
                <a:gd name="connsiteX6" fmla="*/ 894522 w 1103243"/>
                <a:gd name="connsiteY6" fmla="*/ 1958009 h 5774635"/>
                <a:gd name="connsiteX7" fmla="*/ 864704 w 1103243"/>
                <a:gd name="connsiteY7" fmla="*/ 1461052 h 5774635"/>
                <a:gd name="connsiteX8" fmla="*/ 765313 w 1103243"/>
                <a:gd name="connsiteY8" fmla="*/ 864704 h 5774635"/>
                <a:gd name="connsiteX9" fmla="*/ 536713 w 1103243"/>
                <a:gd name="connsiteY9" fmla="*/ 487017 h 5774635"/>
                <a:gd name="connsiteX10" fmla="*/ 0 w 1103243"/>
                <a:gd name="connsiteY10" fmla="*/ 0 h 577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3243" h="5774635">
                  <a:moveTo>
                    <a:pt x="785191" y="5774635"/>
                  </a:moveTo>
                  <a:lnTo>
                    <a:pt x="964096" y="5387009"/>
                  </a:lnTo>
                  <a:lnTo>
                    <a:pt x="1103243" y="4750904"/>
                  </a:lnTo>
                  <a:lnTo>
                    <a:pt x="1083365" y="4273826"/>
                  </a:lnTo>
                  <a:lnTo>
                    <a:pt x="924339" y="3488635"/>
                  </a:lnTo>
                  <a:lnTo>
                    <a:pt x="884583" y="2663687"/>
                  </a:lnTo>
                  <a:lnTo>
                    <a:pt x="894522" y="1958009"/>
                  </a:lnTo>
                  <a:lnTo>
                    <a:pt x="864704" y="1461052"/>
                  </a:lnTo>
                  <a:lnTo>
                    <a:pt x="765313" y="864704"/>
                  </a:lnTo>
                  <a:lnTo>
                    <a:pt x="536713" y="487017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C5CDDF3-C825-413F-9BBB-414A4470DAA1}"/>
                </a:ext>
              </a:extLst>
            </p:cNvPr>
            <p:cNvSpPr/>
            <p:nvPr/>
          </p:nvSpPr>
          <p:spPr>
            <a:xfrm>
              <a:off x="6738730" y="3745776"/>
              <a:ext cx="2574235" cy="1810197"/>
            </a:xfrm>
            <a:custGeom>
              <a:avLst/>
              <a:gdLst>
                <a:gd name="connsiteX0" fmla="*/ 0 w 2574235"/>
                <a:gd name="connsiteY0" fmla="*/ 1659835 h 1808922"/>
                <a:gd name="connsiteX1" fmla="*/ 268357 w 2574235"/>
                <a:gd name="connsiteY1" fmla="*/ 1063487 h 1808922"/>
                <a:gd name="connsiteX2" fmla="*/ 914400 w 2574235"/>
                <a:gd name="connsiteY2" fmla="*/ 377687 h 1808922"/>
                <a:gd name="connsiteX3" fmla="*/ 1182757 w 2574235"/>
                <a:gd name="connsiteY3" fmla="*/ 337931 h 1808922"/>
                <a:gd name="connsiteX4" fmla="*/ 1361661 w 2574235"/>
                <a:gd name="connsiteY4" fmla="*/ 0 h 1808922"/>
                <a:gd name="connsiteX5" fmla="*/ 1729409 w 2574235"/>
                <a:gd name="connsiteY5" fmla="*/ 19878 h 1808922"/>
                <a:gd name="connsiteX6" fmla="*/ 2206487 w 2574235"/>
                <a:gd name="connsiteY6" fmla="*/ 248478 h 1808922"/>
                <a:gd name="connsiteX7" fmla="*/ 2435087 w 2574235"/>
                <a:gd name="connsiteY7" fmla="*/ 725557 h 1808922"/>
                <a:gd name="connsiteX8" fmla="*/ 2415209 w 2574235"/>
                <a:gd name="connsiteY8" fmla="*/ 1113183 h 1808922"/>
                <a:gd name="connsiteX9" fmla="*/ 2405270 w 2574235"/>
                <a:gd name="connsiteY9" fmla="*/ 1351722 h 1808922"/>
                <a:gd name="connsiteX10" fmla="*/ 2574235 w 2574235"/>
                <a:gd name="connsiteY10" fmla="*/ 1808922 h 1808922"/>
                <a:gd name="connsiteX0" fmla="*/ 0 w 2574235"/>
                <a:gd name="connsiteY0" fmla="*/ 1659835 h 1808922"/>
                <a:gd name="connsiteX1" fmla="*/ 268357 w 2574235"/>
                <a:gd name="connsiteY1" fmla="*/ 1033670 h 1808922"/>
                <a:gd name="connsiteX2" fmla="*/ 914400 w 2574235"/>
                <a:gd name="connsiteY2" fmla="*/ 377687 h 1808922"/>
                <a:gd name="connsiteX3" fmla="*/ 1182757 w 2574235"/>
                <a:gd name="connsiteY3" fmla="*/ 337931 h 1808922"/>
                <a:gd name="connsiteX4" fmla="*/ 1361661 w 2574235"/>
                <a:gd name="connsiteY4" fmla="*/ 0 h 1808922"/>
                <a:gd name="connsiteX5" fmla="*/ 1729409 w 2574235"/>
                <a:gd name="connsiteY5" fmla="*/ 19878 h 1808922"/>
                <a:gd name="connsiteX6" fmla="*/ 2206487 w 2574235"/>
                <a:gd name="connsiteY6" fmla="*/ 248478 h 1808922"/>
                <a:gd name="connsiteX7" fmla="*/ 2435087 w 2574235"/>
                <a:gd name="connsiteY7" fmla="*/ 725557 h 1808922"/>
                <a:gd name="connsiteX8" fmla="*/ 2415209 w 2574235"/>
                <a:gd name="connsiteY8" fmla="*/ 1113183 h 1808922"/>
                <a:gd name="connsiteX9" fmla="*/ 2405270 w 2574235"/>
                <a:gd name="connsiteY9" fmla="*/ 1351722 h 1808922"/>
                <a:gd name="connsiteX10" fmla="*/ 2574235 w 2574235"/>
                <a:gd name="connsiteY10" fmla="*/ 1808922 h 1808922"/>
                <a:gd name="connsiteX0" fmla="*/ 0 w 2574235"/>
                <a:gd name="connsiteY0" fmla="*/ 1659835 h 1808922"/>
                <a:gd name="connsiteX1" fmla="*/ 268357 w 2574235"/>
                <a:gd name="connsiteY1" fmla="*/ 1033670 h 1808922"/>
                <a:gd name="connsiteX2" fmla="*/ 914400 w 2574235"/>
                <a:gd name="connsiteY2" fmla="*/ 377687 h 1808922"/>
                <a:gd name="connsiteX3" fmla="*/ 1182757 w 2574235"/>
                <a:gd name="connsiteY3" fmla="*/ 337931 h 1808922"/>
                <a:gd name="connsiteX4" fmla="*/ 1361661 w 2574235"/>
                <a:gd name="connsiteY4" fmla="*/ 0 h 1808922"/>
                <a:gd name="connsiteX5" fmla="*/ 1729409 w 2574235"/>
                <a:gd name="connsiteY5" fmla="*/ 19878 h 1808922"/>
                <a:gd name="connsiteX6" fmla="*/ 2206487 w 2574235"/>
                <a:gd name="connsiteY6" fmla="*/ 248478 h 1808922"/>
                <a:gd name="connsiteX7" fmla="*/ 2435087 w 2574235"/>
                <a:gd name="connsiteY7" fmla="*/ 725557 h 1808922"/>
                <a:gd name="connsiteX8" fmla="*/ 2415209 w 2574235"/>
                <a:gd name="connsiteY8" fmla="*/ 1113183 h 1808922"/>
                <a:gd name="connsiteX9" fmla="*/ 2405270 w 2574235"/>
                <a:gd name="connsiteY9" fmla="*/ 1351722 h 1808922"/>
                <a:gd name="connsiteX10" fmla="*/ 2574235 w 2574235"/>
                <a:gd name="connsiteY10" fmla="*/ 1808922 h 1808922"/>
                <a:gd name="connsiteX0" fmla="*/ 0 w 2574235"/>
                <a:gd name="connsiteY0" fmla="*/ 1659835 h 1808922"/>
                <a:gd name="connsiteX1" fmla="*/ 268357 w 2574235"/>
                <a:gd name="connsiteY1" fmla="*/ 1033670 h 1808922"/>
                <a:gd name="connsiteX2" fmla="*/ 914400 w 2574235"/>
                <a:gd name="connsiteY2" fmla="*/ 377687 h 1808922"/>
                <a:gd name="connsiteX3" fmla="*/ 1182757 w 2574235"/>
                <a:gd name="connsiteY3" fmla="*/ 337931 h 1808922"/>
                <a:gd name="connsiteX4" fmla="*/ 1361661 w 2574235"/>
                <a:gd name="connsiteY4" fmla="*/ 0 h 1808922"/>
                <a:gd name="connsiteX5" fmla="*/ 1729409 w 2574235"/>
                <a:gd name="connsiteY5" fmla="*/ 19878 h 1808922"/>
                <a:gd name="connsiteX6" fmla="*/ 2206487 w 2574235"/>
                <a:gd name="connsiteY6" fmla="*/ 248478 h 1808922"/>
                <a:gd name="connsiteX7" fmla="*/ 2435087 w 2574235"/>
                <a:gd name="connsiteY7" fmla="*/ 725557 h 1808922"/>
                <a:gd name="connsiteX8" fmla="*/ 2415209 w 2574235"/>
                <a:gd name="connsiteY8" fmla="*/ 1113183 h 1808922"/>
                <a:gd name="connsiteX9" fmla="*/ 2405270 w 2574235"/>
                <a:gd name="connsiteY9" fmla="*/ 1351722 h 1808922"/>
                <a:gd name="connsiteX10" fmla="*/ 2574235 w 2574235"/>
                <a:gd name="connsiteY10" fmla="*/ 1808922 h 1808922"/>
                <a:gd name="connsiteX0" fmla="*/ 0 w 2574235"/>
                <a:gd name="connsiteY0" fmla="*/ 1659835 h 1808922"/>
                <a:gd name="connsiteX1" fmla="*/ 268357 w 2574235"/>
                <a:gd name="connsiteY1" fmla="*/ 1033670 h 1808922"/>
                <a:gd name="connsiteX2" fmla="*/ 914400 w 2574235"/>
                <a:gd name="connsiteY2" fmla="*/ 377687 h 1808922"/>
                <a:gd name="connsiteX3" fmla="*/ 1182757 w 2574235"/>
                <a:gd name="connsiteY3" fmla="*/ 337931 h 1808922"/>
                <a:gd name="connsiteX4" fmla="*/ 1361661 w 2574235"/>
                <a:gd name="connsiteY4" fmla="*/ 0 h 1808922"/>
                <a:gd name="connsiteX5" fmla="*/ 1729409 w 2574235"/>
                <a:gd name="connsiteY5" fmla="*/ 19878 h 1808922"/>
                <a:gd name="connsiteX6" fmla="*/ 2206487 w 2574235"/>
                <a:gd name="connsiteY6" fmla="*/ 248478 h 1808922"/>
                <a:gd name="connsiteX7" fmla="*/ 2435087 w 2574235"/>
                <a:gd name="connsiteY7" fmla="*/ 725557 h 1808922"/>
                <a:gd name="connsiteX8" fmla="*/ 2415209 w 2574235"/>
                <a:gd name="connsiteY8" fmla="*/ 1113183 h 1808922"/>
                <a:gd name="connsiteX9" fmla="*/ 2405270 w 2574235"/>
                <a:gd name="connsiteY9" fmla="*/ 1351722 h 1808922"/>
                <a:gd name="connsiteX10" fmla="*/ 2574235 w 2574235"/>
                <a:gd name="connsiteY10" fmla="*/ 1808922 h 1808922"/>
                <a:gd name="connsiteX0" fmla="*/ 0 w 2574235"/>
                <a:gd name="connsiteY0" fmla="*/ 1661110 h 1810197"/>
                <a:gd name="connsiteX1" fmla="*/ 268357 w 2574235"/>
                <a:gd name="connsiteY1" fmla="*/ 1034945 h 1810197"/>
                <a:gd name="connsiteX2" fmla="*/ 914400 w 2574235"/>
                <a:gd name="connsiteY2" fmla="*/ 378962 h 1810197"/>
                <a:gd name="connsiteX3" fmla="*/ 1182757 w 2574235"/>
                <a:gd name="connsiteY3" fmla="*/ 339206 h 1810197"/>
                <a:gd name="connsiteX4" fmla="*/ 1361661 w 2574235"/>
                <a:gd name="connsiteY4" fmla="*/ 1275 h 1810197"/>
                <a:gd name="connsiteX5" fmla="*/ 1729409 w 2574235"/>
                <a:gd name="connsiteY5" fmla="*/ 21153 h 1810197"/>
                <a:gd name="connsiteX6" fmla="*/ 2206487 w 2574235"/>
                <a:gd name="connsiteY6" fmla="*/ 249753 h 1810197"/>
                <a:gd name="connsiteX7" fmla="*/ 2435087 w 2574235"/>
                <a:gd name="connsiteY7" fmla="*/ 726832 h 1810197"/>
                <a:gd name="connsiteX8" fmla="*/ 2415209 w 2574235"/>
                <a:gd name="connsiteY8" fmla="*/ 1114458 h 1810197"/>
                <a:gd name="connsiteX9" fmla="*/ 2405270 w 2574235"/>
                <a:gd name="connsiteY9" fmla="*/ 1352997 h 1810197"/>
                <a:gd name="connsiteX10" fmla="*/ 2574235 w 2574235"/>
                <a:gd name="connsiteY10" fmla="*/ 1810197 h 1810197"/>
                <a:gd name="connsiteX0" fmla="*/ 0 w 2574235"/>
                <a:gd name="connsiteY0" fmla="*/ 1661110 h 1810197"/>
                <a:gd name="connsiteX1" fmla="*/ 268357 w 2574235"/>
                <a:gd name="connsiteY1" fmla="*/ 1034945 h 1810197"/>
                <a:gd name="connsiteX2" fmla="*/ 914400 w 2574235"/>
                <a:gd name="connsiteY2" fmla="*/ 378962 h 1810197"/>
                <a:gd name="connsiteX3" fmla="*/ 1182757 w 2574235"/>
                <a:gd name="connsiteY3" fmla="*/ 339206 h 1810197"/>
                <a:gd name="connsiteX4" fmla="*/ 1361661 w 2574235"/>
                <a:gd name="connsiteY4" fmla="*/ 1275 h 1810197"/>
                <a:gd name="connsiteX5" fmla="*/ 1729409 w 2574235"/>
                <a:gd name="connsiteY5" fmla="*/ 21153 h 1810197"/>
                <a:gd name="connsiteX6" fmla="*/ 2206487 w 2574235"/>
                <a:gd name="connsiteY6" fmla="*/ 249753 h 1810197"/>
                <a:gd name="connsiteX7" fmla="*/ 2435087 w 2574235"/>
                <a:gd name="connsiteY7" fmla="*/ 726832 h 1810197"/>
                <a:gd name="connsiteX8" fmla="*/ 2415209 w 2574235"/>
                <a:gd name="connsiteY8" fmla="*/ 1114458 h 1810197"/>
                <a:gd name="connsiteX9" fmla="*/ 2405270 w 2574235"/>
                <a:gd name="connsiteY9" fmla="*/ 1352997 h 1810197"/>
                <a:gd name="connsiteX10" fmla="*/ 2574235 w 2574235"/>
                <a:gd name="connsiteY10" fmla="*/ 1810197 h 181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4235" h="1810197">
                  <a:moveTo>
                    <a:pt x="0" y="1661110"/>
                  </a:moveTo>
                  <a:lnTo>
                    <a:pt x="268357" y="1034945"/>
                  </a:lnTo>
                  <a:cubicBezTo>
                    <a:pt x="602974" y="518110"/>
                    <a:pt x="589722" y="577745"/>
                    <a:pt x="914400" y="378962"/>
                  </a:cubicBezTo>
                  <a:lnTo>
                    <a:pt x="1182757" y="339206"/>
                  </a:lnTo>
                  <a:lnTo>
                    <a:pt x="1361661" y="1275"/>
                  </a:lnTo>
                  <a:cubicBezTo>
                    <a:pt x="1484244" y="7901"/>
                    <a:pt x="1557130" y="-15290"/>
                    <a:pt x="1729409" y="21153"/>
                  </a:cubicBezTo>
                  <a:cubicBezTo>
                    <a:pt x="2027583" y="87414"/>
                    <a:pt x="2047461" y="173553"/>
                    <a:pt x="2206487" y="249753"/>
                  </a:cubicBezTo>
                  <a:cubicBezTo>
                    <a:pt x="2282687" y="408779"/>
                    <a:pt x="2418522" y="428659"/>
                    <a:pt x="2435087" y="726832"/>
                  </a:cubicBezTo>
                  <a:lnTo>
                    <a:pt x="2415209" y="1114458"/>
                  </a:lnTo>
                  <a:lnTo>
                    <a:pt x="2405270" y="1352997"/>
                  </a:lnTo>
                  <a:lnTo>
                    <a:pt x="2574235" y="1810197"/>
                  </a:lnTo>
                </a:path>
              </a:pathLst>
            </a:custGeom>
            <a:noFill/>
            <a:ln w="57150">
              <a:solidFill>
                <a:srgbClr val="00B0F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3997B6D-259C-475C-95AC-696081EC926A}"/>
                </a:ext>
              </a:extLst>
            </p:cNvPr>
            <p:cNvSpPr/>
            <p:nvPr/>
          </p:nvSpPr>
          <p:spPr>
            <a:xfrm>
              <a:off x="5446643" y="5446643"/>
              <a:ext cx="5357192" cy="1421296"/>
            </a:xfrm>
            <a:custGeom>
              <a:avLst/>
              <a:gdLst>
                <a:gd name="connsiteX0" fmla="*/ 0 w 5357192"/>
                <a:gd name="connsiteY0" fmla="*/ 318053 h 1421296"/>
                <a:gd name="connsiteX1" fmla="*/ 626166 w 5357192"/>
                <a:gd name="connsiteY1" fmla="*/ 99392 h 1421296"/>
                <a:gd name="connsiteX2" fmla="*/ 1520687 w 5357192"/>
                <a:gd name="connsiteY2" fmla="*/ 0 h 1421296"/>
                <a:gd name="connsiteX3" fmla="*/ 2395331 w 5357192"/>
                <a:gd name="connsiteY3" fmla="*/ 89453 h 1421296"/>
                <a:gd name="connsiteX4" fmla="*/ 3429000 w 5357192"/>
                <a:gd name="connsiteY4" fmla="*/ 407505 h 1421296"/>
                <a:gd name="connsiteX5" fmla="*/ 4253948 w 5357192"/>
                <a:gd name="connsiteY5" fmla="*/ 844827 h 1421296"/>
                <a:gd name="connsiteX6" fmla="*/ 5357192 w 5357192"/>
                <a:gd name="connsiteY6" fmla="*/ 1421296 h 142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7192" h="1421296">
                  <a:moveTo>
                    <a:pt x="0" y="318053"/>
                  </a:moveTo>
                  <a:lnTo>
                    <a:pt x="626166" y="99392"/>
                  </a:lnTo>
                  <a:lnTo>
                    <a:pt x="1520687" y="0"/>
                  </a:lnTo>
                  <a:lnTo>
                    <a:pt x="2395331" y="89453"/>
                  </a:lnTo>
                  <a:lnTo>
                    <a:pt x="3429000" y="407505"/>
                  </a:lnTo>
                  <a:lnTo>
                    <a:pt x="4253948" y="844827"/>
                  </a:lnTo>
                  <a:lnTo>
                    <a:pt x="5357192" y="1421296"/>
                  </a:ln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decagon 17">
              <a:extLst>
                <a:ext uri="{FF2B5EF4-FFF2-40B4-BE49-F238E27FC236}">
                  <a16:creationId xmlns:a16="http://schemas.microsoft.com/office/drawing/2014/main" id="{AF2FA378-AB50-4787-9B9E-CF4A2CF2F22D}"/>
                </a:ext>
              </a:extLst>
            </p:cNvPr>
            <p:cNvSpPr/>
            <p:nvPr/>
          </p:nvSpPr>
          <p:spPr>
            <a:xfrm>
              <a:off x="6639339" y="4760843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6" name="Dodecagon 55">
              <a:extLst>
                <a:ext uri="{FF2B5EF4-FFF2-40B4-BE49-F238E27FC236}">
                  <a16:creationId xmlns:a16="http://schemas.microsoft.com/office/drawing/2014/main" id="{537EDEBA-5EF9-4318-BD50-8DE9D3E3D688}"/>
                </a:ext>
              </a:extLst>
            </p:cNvPr>
            <p:cNvSpPr/>
            <p:nvPr/>
          </p:nvSpPr>
          <p:spPr>
            <a:xfrm>
              <a:off x="7310231" y="3903121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7" name="Dodecagon 56">
              <a:extLst>
                <a:ext uri="{FF2B5EF4-FFF2-40B4-BE49-F238E27FC236}">
                  <a16:creationId xmlns:a16="http://schemas.microsoft.com/office/drawing/2014/main" id="{613F3663-E6C1-44BC-BDB6-4A8599F14803}"/>
                </a:ext>
              </a:extLst>
            </p:cNvPr>
            <p:cNvSpPr/>
            <p:nvPr/>
          </p:nvSpPr>
          <p:spPr>
            <a:xfrm>
              <a:off x="8332979" y="3466985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8" name="Dodecagon 57">
              <a:extLst>
                <a:ext uri="{FF2B5EF4-FFF2-40B4-BE49-F238E27FC236}">
                  <a16:creationId xmlns:a16="http://schemas.microsoft.com/office/drawing/2014/main" id="{831F5F95-2237-4FEF-919A-E6C1C7D74E10}"/>
                </a:ext>
              </a:extLst>
            </p:cNvPr>
            <p:cNvSpPr/>
            <p:nvPr/>
          </p:nvSpPr>
          <p:spPr>
            <a:xfrm>
              <a:off x="9005607" y="3922998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9" name="Dodecagon 58">
              <a:extLst>
                <a:ext uri="{FF2B5EF4-FFF2-40B4-BE49-F238E27FC236}">
                  <a16:creationId xmlns:a16="http://schemas.microsoft.com/office/drawing/2014/main" id="{26D7C0E3-E867-4ED3-98CB-5461A9FA4EC8}"/>
                </a:ext>
              </a:extLst>
            </p:cNvPr>
            <p:cNvSpPr/>
            <p:nvPr/>
          </p:nvSpPr>
          <p:spPr>
            <a:xfrm>
              <a:off x="8901623" y="4841256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A5B9122-AAFC-4A01-AAF7-D0F79A4F0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3600" y="4606316"/>
            <a:ext cx="4232330" cy="2086918"/>
            <a:chOff x="863600" y="4606316"/>
            <a:chExt cx="4232330" cy="20869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CBBC43-8A0A-43ED-8FAF-38FB3F609185}"/>
                </a:ext>
              </a:extLst>
            </p:cNvPr>
            <p:cNvSpPr txBox="1"/>
            <p:nvPr/>
          </p:nvSpPr>
          <p:spPr>
            <a:xfrm>
              <a:off x="1485198" y="4606316"/>
              <a:ext cx="3610732" cy="2086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200" dirty="0"/>
                <a:t>Park Entrance            Trees</a:t>
              </a:r>
            </a:p>
            <a:p>
              <a:pPr>
                <a:lnSpc>
                  <a:spcPct val="120000"/>
                </a:lnSpc>
              </a:pPr>
              <a:r>
                <a:rPr lang="en-US" sz="2200" dirty="0"/>
                <a:t>Proposed multi-use trail</a:t>
              </a:r>
            </a:p>
            <a:p>
              <a:pPr>
                <a:lnSpc>
                  <a:spcPct val="120000"/>
                </a:lnSpc>
              </a:pPr>
              <a:r>
                <a:rPr lang="en-US" sz="2200" dirty="0"/>
                <a:t>Sidewalk along Spring St.</a:t>
              </a:r>
            </a:p>
            <a:p>
              <a:pPr>
                <a:lnSpc>
                  <a:spcPct val="120000"/>
                </a:lnSpc>
              </a:pPr>
              <a:r>
                <a:rPr lang="en-US" sz="2200" dirty="0"/>
                <a:t>Sensory Trail</a:t>
              </a:r>
            </a:p>
            <a:p>
              <a:pPr>
                <a:lnSpc>
                  <a:spcPct val="120000"/>
                </a:lnSpc>
              </a:pPr>
              <a:r>
                <a:rPr lang="en-US" sz="2200" dirty="0"/>
                <a:t>Sensory Trail Stations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7D120B-D0CC-4136-B333-79A5EE70AA87}"/>
                </a:ext>
              </a:extLst>
            </p:cNvPr>
            <p:cNvCxnSpPr>
              <a:cxnSpLocks/>
            </p:cNvCxnSpPr>
            <p:nvPr/>
          </p:nvCxnSpPr>
          <p:spPr>
            <a:xfrm>
              <a:off x="863600" y="5239851"/>
              <a:ext cx="499533" cy="0"/>
            </a:xfrm>
            <a:prstGeom prst="line">
              <a:avLst/>
            </a:prstGeom>
            <a:noFill/>
            <a:ln>
              <a:solidFill>
                <a:srgbClr val="FFFF00"/>
              </a:solidFill>
              <a:prstDash val="sysDash"/>
            </a:ln>
            <a:effectLst>
              <a:outerShdw blurRad="63500" sx="102000" sy="102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2D5DAA-1B9F-4CF6-94D8-1E7FEE0FFD2B}"/>
                </a:ext>
              </a:extLst>
            </p:cNvPr>
            <p:cNvCxnSpPr>
              <a:cxnSpLocks/>
            </p:cNvCxnSpPr>
            <p:nvPr/>
          </p:nvCxnSpPr>
          <p:spPr>
            <a:xfrm>
              <a:off x="863600" y="5643674"/>
              <a:ext cx="499533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</a:ln>
            <a:effectLst>
              <a:outerShdw blurRad="114300" dir="5400000" sx="79000" sy="79000" algn="ctr" rotWithShape="0">
                <a:schemeClr val="tx1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73C248F1-0D64-446D-8A9F-23CAD3290578}"/>
                </a:ext>
              </a:extLst>
            </p:cNvPr>
            <p:cNvSpPr/>
            <p:nvPr/>
          </p:nvSpPr>
          <p:spPr>
            <a:xfrm>
              <a:off x="978400" y="4680174"/>
              <a:ext cx="308906" cy="322164"/>
            </a:xfrm>
            <a:prstGeom prst="donut">
              <a:avLst/>
            </a:prstGeom>
            <a:solidFill>
              <a:srgbClr val="FFFF00"/>
            </a:solidFill>
            <a:ln>
              <a:solidFill>
                <a:srgbClr val="FFFFFF"/>
              </a:solidFill>
            </a:ln>
            <a:effectLst>
              <a:outerShdw blurRad="177800" dir="5400000" algn="ctr" rotWithShape="0">
                <a:schemeClr val="bg1">
                  <a:lumMod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CE33D9D-2CBC-4F3E-B751-6B4606276A34}"/>
                </a:ext>
              </a:extLst>
            </p:cNvPr>
            <p:cNvCxnSpPr>
              <a:cxnSpLocks/>
            </p:cNvCxnSpPr>
            <p:nvPr/>
          </p:nvCxnSpPr>
          <p:spPr>
            <a:xfrm>
              <a:off x="863600" y="6064430"/>
              <a:ext cx="499533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Dodecagon 22">
              <a:extLst>
                <a:ext uri="{FF2B5EF4-FFF2-40B4-BE49-F238E27FC236}">
                  <a16:creationId xmlns:a16="http://schemas.microsoft.com/office/drawing/2014/main" id="{44A128A0-91BC-4178-80C4-AD56A9305E5E}"/>
                </a:ext>
              </a:extLst>
            </p:cNvPr>
            <p:cNvSpPr/>
            <p:nvPr/>
          </p:nvSpPr>
          <p:spPr>
            <a:xfrm>
              <a:off x="1032354" y="6364438"/>
              <a:ext cx="238539" cy="241495"/>
            </a:xfrm>
            <a:prstGeom prst="dodecagon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2A756A-141C-3521-6581-B46353B2607B}"/>
              </a:ext>
            </a:extLst>
          </p:cNvPr>
          <p:cNvSpPr/>
          <p:nvPr/>
        </p:nvSpPr>
        <p:spPr>
          <a:xfrm>
            <a:off x="6783091" y="3332480"/>
            <a:ext cx="2598867" cy="2455943"/>
          </a:xfrm>
          <a:custGeom>
            <a:avLst/>
            <a:gdLst>
              <a:gd name="connsiteX0" fmla="*/ 325120 w 4378960"/>
              <a:gd name="connsiteY0" fmla="*/ 3281680 h 4043680"/>
              <a:gd name="connsiteX1" fmla="*/ 203200 w 4378960"/>
              <a:gd name="connsiteY1" fmla="*/ 2672080 h 4043680"/>
              <a:gd name="connsiteX2" fmla="*/ 0 w 4378960"/>
              <a:gd name="connsiteY2" fmla="*/ 2143760 h 4043680"/>
              <a:gd name="connsiteX3" fmla="*/ 30480 w 4378960"/>
              <a:gd name="connsiteY3" fmla="*/ 1544320 h 4043680"/>
              <a:gd name="connsiteX4" fmla="*/ 416560 w 4378960"/>
              <a:gd name="connsiteY4" fmla="*/ 711200 h 4043680"/>
              <a:gd name="connsiteX5" fmla="*/ 1219200 w 4378960"/>
              <a:gd name="connsiteY5" fmla="*/ 548640 h 4043680"/>
              <a:gd name="connsiteX6" fmla="*/ 1371600 w 4378960"/>
              <a:gd name="connsiteY6" fmla="*/ 142240 h 4043680"/>
              <a:gd name="connsiteX7" fmla="*/ 1798320 w 4378960"/>
              <a:gd name="connsiteY7" fmla="*/ 0 h 4043680"/>
              <a:gd name="connsiteX8" fmla="*/ 3200400 w 4378960"/>
              <a:gd name="connsiteY8" fmla="*/ 751840 h 4043680"/>
              <a:gd name="connsiteX9" fmla="*/ 3576320 w 4378960"/>
              <a:gd name="connsiteY9" fmla="*/ 1320800 h 4043680"/>
              <a:gd name="connsiteX10" fmla="*/ 4023360 w 4378960"/>
              <a:gd name="connsiteY10" fmla="*/ 1981200 h 4043680"/>
              <a:gd name="connsiteX11" fmla="*/ 4378960 w 4378960"/>
              <a:gd name="connsiteY11" fmla="*/ 2976880 h 4043680"/>
              <a:gd name="connsiteX12" fmla="*/ 4297680 w 4378960"/>
              <a:gd name="connsiteY12" fmla="*/ 4043680 h 4043680"/>
              <a:gd name="connsiteX0" fmla="*/ 325120 w 4378960"/>
              <a:gd name="connsiteY0" fmla="*/ 3281680 h 4043680"/>
              <a:gd name="connsiteX1" fmla="*/ 203200 w 4378960"/>
              <a:gd name="connsiteY1" fmla="*/ 2672080 h 4043680"/>
              <a:gd name="connsiteX2" fmla="*/ 0 w 4378960"/>
              <a:gd name="connsiteY2" fmla="*/ 2143760 h 4043680"/>
              <a:gd name="connsiteX3" fmla="*/ 30480 w 4378960"/>
              <a:gd name="connsiteY3" fmla="*/ 1544320 h 4043680"/>
              <a:gd name="connsiteX4" fmla="*/ 558800 w 4378960"/>
              <a:gd name="connsiteY4" fmla="*/ 792480 h 4043680"/>
              <a:gd name="connsiteX5" fmla="*/ 1219200 w 4378960"/>
              <a:gd name="connsiteY5" fmla="*/ 548640 h 4043680"/>
              <a:gd name="connsiteX6" fmla="*/ 1371600 w 4378960"/>
              <a:gd name="connsiteY6" fmla="*/ 142240 h 4043680"/>
              <a:gd name="connsiteX7" fmla="*/ 1798320 w 4378960"/>
              <a:gd name="connsiteY7" fmla="*/ 0 h 4043680"/>
              <a:gd name="connsiteX8" fmla="*/ 3200400 w 4378960"/>
              <a:gd name="connsiteY8" fmla="*/ 751840 h 4043680"/>
              <a:gd name="connsiteX9" fmla="*/ 3576320 w 4378960"/>
              <a:gd name="connsiteY9" fmla="*/ 1320800 h 4043680"/>
              <a:gd name="connsiteX10" fmla="*/ 4023360 w 4378960"/>
              <a:gd name="connsiteY10" fmla="*/ 1981200 h 4043680"/>
              <a:gd name="connsiteX11" fmla="*/ 4378960 w 4378960"/>
              <a:gd name="connsiteY11" fmla="*/ 2976880 h 4043680"/>
              <a:gd name="connsiteX12" fmla="*/ 4297680 w 4378960"/>
              <a:gd name="connsiteY12" fmla="*/ 4043680 h 4043680"/>
              <a:gd name="connsiteX0" fmla="*/ 325120 w 4378960"/>
              <a:gd name="connsiteY0" fmla="*/ 3281680 h 4043680"/>
              <a:gd name="connsiteX1" fmla="*/ 203200 w 4378960"/>
              <a:gd name="connsiteY1" fmla="*/ 2672080 h 4043680"/>
              <a:gd name="connsiteX2" fmla="*/ 0 w 4378960"/>
              <a:gd name="connsiteY2" fmla="*/ 2143760 h 4043680"/>
              <a:gd name="connsiteX3" fmla="*/ 172720 w 4378960"/>
              <a:gd name="connsiteY3" fmla="*/ 1544320 h 4043680"/>
              <a:gd name="connsiteX4" fmla="*/ 558800 w 4378960"/>
              <a:gd name="connsiteY4" fmla="*/ 792480 h 4043680"/>
              <a:gd name="connsiteX5" fmla="*/ 1219200 w 4378960"/>
              <a:gd name="connsiteY5" fmla="*/ 548640 h 4043680"/>
              <a:gd name="connsiteX6" fmla="*/ 1371600 w 4378960"/>
              <a:gd name="connsiteY6" fmla="*/ 142240 h 4043680"/>
              <a:gd name="connsiteX7" fmla="*/ 1798320 w 4378960"/>
              <a:gd name="connsiteY7" fmla="*/ 0 h 4043680"/>
              <a:gd name="connsiteX8" fmla="*/ 3200400 w 4378960"/>
              <a:gd name="connsiteY8" fmla="*/ 751840 h 4043680"/>
              <a:gd name="connsiteX9" fmla="*/ 3576320 w 4378960"/>
              <a:gd name="connsiteY9" fmla="*/ 1320800 h 4043680"/>
              <a:gd name="connsiteX10" fmla="*/ 4023360 w 4378960"/>
              <a:gd name="connsiteY10" fmla="*/ 1981200 h 4043680"/>
              <a:gd name="connsiteX11" fmla="*/ 4378960 w 4378960"/>
              <a:gd name="connsiteY11" fmla="*/ 2976880 h 4043680"/>
              <a:gd name="connsiteX12" fmla="*/ 4297680 w 4378960"/>
              <a:gd name="connsiteY12" fmla="*/ 4043680 h 4043680"/>
              <a:gd name="connsiteX0" fmla="*/ 152400 w 4206240"/>
              <a:gd name="connsiteY0" fmla="*/ 3281680 h 4043680"/>
              <a:gd name="connsiteX1" fmla="*/ 30480 w 4206240"/>
              <a:gd name="connsiteY1" fmla="*/ 2672080 h 4043680"/>
              <a:gd name="connsiteX2" fmla="*/ 375920 w 4206240"/>
              <a:gd name="connsiteY2" fmla="*/ 1808480 h 4043680"/>
              <a:gd name="connsiteX3" fmla="*/ 0 w 4206240"/>
              <a:gd name="connsiteY3" fmla="*/ 1544320 h 4043680"/>
              <a:gd name="connsiteX4" fmla="*/ 386080 w 4206240"/>
              <a:gd name="connsiteY4" fmla="*/ 792480 h 4043680"/>
              <a:gd name="connsiteX5" fmla="*/ 1046480 w 4206240"/>
              <a:gd name="connsiteY5" fmla="*/ 548640 h 4043680"/>
              <a:gd name="connsiteX6" fmla="*/ 1198880 w 4206240"/>
              <a:gd name="connsiteY6" fmla="*/ 142240 h 4043680"/>
              <a:gd name="connsiteX7" fmla="*/ 1625600 w 4206240"/>
              <a:gd name="connsiteY7" fmla="*/ 0 h 4043680"/>
              <a:gd name="connsiteX8" fmla="*/ 3027680 w 4206240"/>
              <a:gd name="connsiteY8" fmla="*/ 751840 h 4043680"/>
              <a:gd name="connsiteX9" fmla="*/ 3403600 w 4206240"/>
              <a:gd name="connsiteY9" fmla="*/ 1320800 h 4043680"/>
              <a:gd name="connsiteX10" fmla="*/ 3850640 w 4206240"/>
              <a:gd name="connsiteY10" fmla="*/ 1981200 h 4043680"/>
              <a:gd name="connsiteX11" fmla="*/ 4206240 w 4206240"/>
              <a:gd name="connsiteY11" fmla="*/ 2976880 h 4043680"/>
              <a:gd name="connsiteX12" fmla="*/ 4124960 w 4206240"/>
              <a:gd name="connsiteY12" fmla="*/ 4043680 h 4043680"/>
              <a:gd name="connsiteX0" fmla="*/ 30480 w 4206240"/>
              <a:gd name="connsiteY0" fmla="*/ 3291840 h 4043680"/>
              <a:gd name="connsiteX1" fmla="*/ 30480 w 4206240"/>
              <a:gd name="connsiteY1" fmla="*/ 2672080 h 4043680"/>
              <a:gd name="connsiteX2" fmla="*/ 375920 w 4206240"/>
              <a:gd name="connsiteY2" fmla="*/ 1808480 h 4043680"/>
              <a:gd name="connsiteX3" fmla="*/ 0 w 4206240"/>
              <a:gd name="connsiteY3" fmla="*/ 1544320 h 4043680"/>
              <a:gd name="connsiteX4" fmla="*/ 386080 w 4206240"/>
              <a:gd name="connsiteY4" fmla="*/ 792480 h 4043680"/>
              <a:gd name="connsiteX5" fmla="*/ 1046480 w 4206240"/>
              <a:gd name="connsiteY5" fmla="*/ 548640 h 4043680"/>
              <a:gd name="connsiteX6" fmla="*/ 1198880 w 4206240"/>
              <a:gd name="connsiteY6" fmla="*/ 142240 h 4043680"/>
              <a:gd name="connsiteX7" fmla="*/ 1625600 w 4206240"/>
              <a:gd name="connsiteY7" fmla="*/ 0 h 4043680"/>
              <a:gd name="connsiteX8" fmla="*/ 3027680 w 4206240"/>
              <a:gd name="connsiteY8" fmla="*/ 751840 h 4043680"/>
              <a:gd name="connsiteX9" fmla="*/ 3403600 w 4206240"/>
              <a:gd name="connsiteY9" fmla="*/ 1320800 h 4043680"/>
              <a:gd name="connsiteX10" fmla="*/ 3850640 w 4206240"/>
              <a:gd name="connsiteY10" fmla="*/ 1981200 h 4043680"/>
              <a:gd name="connsiteX11" fmla="*/ 4206240 w 4206240"/>
              <a:gd name="connsiteY11" fmla="*/ 2976880 h 4043680"/>
              <a:gd name="connsiteX12" fmla="*/ 4124960 w 4206240"/>
              <a:gd name="connsiteY12" fmla="*/ 4043680 h 4043680"/>
              <a:gd name="connsiteX0" fmla="*/ 30480 w 4206240"/>
              <a:gd name="connsiteY0" fmla="*/ 3271520 h 4023360"/>
              <a:gd name="connsiteX1" fmla="*/ 30480 w 4206240"/>
              <a:gd name="connsiteY1" fmla="*/ 2651760 h 4023360"/>
              <a:gd name="connsiteX2" fmla="*/ 375920 w 4206240"/>
              <a:gd name="connsiteY2" fmla="*/ 1788160 h 4023360"/>
              <a:gd name="connsiteX3" fmla="*/ 0 w 4206240"/>
              <a:gd name="connsiteY3" fmla="*/ 1524000 h 4023360"/>
              <a:gd name="connsiteX4" fmla="*/ 386080 w 4206240"/>
              <a:gd name="connsiteY4" fmla="*/ 772160 h 4023360"/>
              <a:gd name="connsiteX5" fmla="*/ 1046480 w 4206240"/>
              <a:gd name="connsiteY5" fmla="*/ 528320 h 4023360"/>
              <a:gd name="connsiteX6" fmla="*/ 1198880 w 4206240"/>
              <a:gd name="connsiteY6" fmla="*/ 121920 h 4023360"/>
              <a:gd name="connsiteX7" fmla="*/ 1524000 w 4206240"/>
              <a:gd name="connsiteY7" fmla="*/ 0 h 4023360"/>
              <a:gd name="connsiteX8" fmla="*/ 3027680 w 4206240"/>
              <a:gd name="connsiteY8" fmla="*/ 731520 h 4023360"/>
              <a:gd name="connsiteX9" fmla="*/ 3403600 w 4206240"/>
              <a:gd name="connsiteY9" fmla="*/ 1300480 h 4023360"/>
              <a:gd name="connsiteX10" fmla="*/ 3850640 w 4206240"/>
              <a:gd name="connsiteY10" fmla="*/ 1960880 h 4023360"/>
              <a:gd name="connsiteX11" fmla="*/ 4206240 w 4206240"/>
              <a:gd name="connsiteY11" fmla="*/ 2956560 h 4023360"/>
              <a:gd name="connsiteX12" fmla="*/ 4124960 w 4206240"/>
              <a:gd name="connsiteY12" fmla="*/ 4023360 h 4023360"/>
              <a:gd name="connsiteX0" fmla="*/ 30480 w 4206240"/>
              <a:gd name="connsiteY0" fmla="*/ 3271520 h 4023360"/>
              <a:gd name="connsiteX1" fmla="*/ 30480 w 4206240"/>
              <a:gd name="connsiteY1" fmla="*/ 2651760 h 4023360"/>
              <a:gd name="connsiteX2" fmla="*/ 375920 w 4206240"/>
              <a:gd name="connsiteY2" fmla="*/ 1788160 h 4023360"/>
              <a:gd name="connsiteX3" fmla="*/ 0 w 4206240"/>
              <a:gd name="connsiteY3" fmla="*/ 1524000 h 4023360"/>
              <a:gd name="connsiteX4" fmla="*/ 386080 w 4206240"/>
              <a:gd name="connsiteY4" fmla="*/ 772160 h 4023360"/>
              <a:gd name="connsiteX5" fmla="*/ 1046480 w 4206240"/>
              <a:gd name="connsiteY5" fmla="*/ 528320 h 4023360"/>
              <a:gd name="connsiteX6" fmla="*/ 1198880 w 4206240"/>
              <a:gd name="connsiteY6" fmla="*/ 121920 h 4023360"/>
              <a:gd name="connsiteX7" fmla="*/ 1524000 w 4206240"/>
              <a:gd name="connsiteY7" fmla="*/ 0 h 4023360"/>
              <a:gd name="connsiteX8" fmla="*/ 3017520 w 4206240"/>
              <a:gd name="connsiteY8" fmla="*/ 792480 h 4023360"/>
              <a:gd name="connsiteX9" fmla="*/ 3403600 w 4206240"/>
              <a:gd name="connsiteY9" fmla="*/ 1300480 h 4023360"/>
              <a:gd name="connsiteX10" fmla="*/ 3850640 w 4206240"/>
              <a:gd name="connsiteY10" fmla="*/ 1960880 h 4023360"/>
              <a:gd name="connsiteX11" fmla="*/ 4206240 w 4206240"/>
              <a:gd name="connsiteY11" fmla="*/ 2956560 h 4023360"/>
              <a:gd name="connsiteX12" fmla="*/ 4124960 w 4206240"/>
              <a:gd name="connsiteY12" fmla="*/ 4023360 h 4023360"/>
              <a:gd name="connsiteX0" fmla="*/ 30480 w 4206240"/>
              <a:gd name="connsiteY0" fmla="*/ 3271520 h 4023360"/>
              <a:gd name="connsiteX1" fmla="*/ 30480 w 4206240"/>
              <a:gd name="connsiteY1" fmla="*/ 2651760 h 4023360"/>
              <a:gd name="connsiteX2" fmla="*/ 375920 w 4206240"/>
              <a:gd name="connsiteY2" fmla="*/ 1788160 h 4023360"/>
              <a:gd name="connsiteX3" fmla="*/ 0 w 4206240"/>
              <a:gd name="connsiteY3" fmla="*/ 1524000 h 4023360"/>
              <a:gd name="connsiteX4" fmla="*/ 386080 w 4206240"/>
              <a:gd name="connsiteY4" fmla="*/ 772160 h 4023360"/>
              <a:gd name="connsiteX5" fmla="*/ 1046480 w 4206240"/>
              <a:gd name="connsiteY5" fmla="*/ 528320 h 4023360"/>
              <a:gd name="connsiteX6" fmla="*/ 1198880 w 4206240"/>
              <a:gd name="connsiteY6" fmla="*/ 121920 h 4023360"/>
              <a:gd name="connsiteX7" fmla="*/ 1524000 w 4206240"/>
              <a:gd name="connsiteY7" fmla="*/ 0 h 4023360"/>
              <a:gd name="connsiteX8" fmla="*/ 3017520 w 4206240"/>
              <a:gd name="connsiteY8" fmla="*/ 792480 h 4023360"/>
              <a:gd name="connsiteX9" fmla="*/ 3423920 w 4206240"/>
              <a:gd name="connsiteY9" fmla="*/ 1198880 h 4023360"/>
              <a:gd name="connsiteX10" fmla="*/ 3850640 w 4206240"/>
              <a:gd name="connsiteY10" fmla="*/ 1960880 h 4023360"/>
              <a:gd name="connsiteX11" fmla="*/ 4206240 w 4206240"/>
              <a:gd name="connsiteY11" fmla="*/ 2956560 h 4023360"/>
              <a:gd name="connsiteX12" fmla="*/ 4124960 w 4206240"/>
              <a:gd name="connsiteY12" fmla="*/ 4023360 h 4023360"/>
              <a:gd name="connsiteX0" fmla="*/ 30480 w 4206240"/>
              <a:gd name="connsiteY0" fmla="*/ 3271520 h 4023360"/>
              <a:gd name="connsiteX1" fmla="*/ 30480 w 4206240"/>
              <a:gd name="connsiteY1" fmla="*/ 2651760 h 4023360"/>
              <a:gd name="connsiteX2" fmla="*/ 375920 w 4206240"/>
              <a:gd name="connsiteY2" fmla="*/ 1788160 h 4023360"/>
              <a:gd name="connsiteX3" fmla="*/ 0 w 4206240"/>
              <a:gd name="connsiteY3" fmla="*/ 1524000 h 4023360"/>
              <a:gd name="connsiteX4" fmla="*/ 386080 w 4206240"/>
              <a:gd name="connsiteY4" fmla="*/ 772160 h 4023360"/>
              <a:gd name="connsiteX5" fmla="*/ 1046480 w 4206240"/>
              <a:gd name="connsiteY5" fmla="*/ 528320 h 4023360"/>
              <a:gd name="connsiteX6" fmla="*/ 1198880 w 4206240"/>
              <a:gd name="connsiteY6" fmla="*/ 121920 h 4023360"/>
              <a:gd name="connsiteX7" fmla="*/ 1524000 w 4206240"/>
              <a:gd name="connsiteY7" fmla="*/ 0 h 4023360"/>
              <a:gd name="connsiteX8" fmla="*/ 3017520 w 4206240"/>
              <a:gd name="connsiteY8" fmla="*/ 792480 h 4023360"/>
              <a:gd name="connsiteX9" fmla="*/ 3423920 w 4206240"/>
              <a:gd name="connsiteY9" fmla="*/ 1198880 h 4023360"/>
              <a:gd name="connsiteX10" fmla="*/ 3850640 w 4206240"/>
              <a:gd name="connsiteY10" fmla="*/ 1960880 h 4023360"/>
              <a:gd name="connsiteX11" fmla="*/ 4206240 w 4206240"/>
              <a:gd name="connsiteY11" fmla="*/ 2956560 h 4023360"/>
              <a:gd name="connsiteX12" fmla="*/ 4124960 w 4206240"/>
              <a:gd name="connsiteY12" fmla="*/ 4023360 h 4023360"/>
              <a:gd name="connsiteX0" fmla="*/ 30480 w 4233267"/>
              <a:gd name="connsiteY0" fmla="*/ 3271520 h 4023360"/>
              <a:gd name="connsiteX1" fmla="*/ 30480 w 4233267"/>
              <a:gd name="connsiteY1" fmla="*/ 2651760 h 4023360"/>
              <a:gd name="connsiteX2" fmla="*/ 375920 w 4233267"/>
              <a:gd name="connsiteY2" fmla="*/ 1788160 h 4023360"/>
              <a:gd name="connsiteX3" fmla="*/ 0 w 4233267"/>
              <a:gd name="connsiteY3" fmla="*/ 1524000 h 4023360"/>
              <a:gd name="connsiteX4" fmla="*/ 386080 w 4233267"/>
              <a:gd name="connsiteY4" fmla="*/ 772160 h 4023360"/>
              <a:gd name="connsiteX5" fmla="*/ 1046480 w 4233267"/>
              <a:gd name="connsiteY5" fmla="*/ 528320 h 4023360"/>
              <a:gd name="connsiteX6" fmla="*/ 1198880 w 4233267"/>
              <a:gd name="connsiteY6" fmla="*/ 121920 h 4023360"/>
              <a:gd name="connsiteX7" fmla="*/ 1524000 w 4233267"/>
              <a:gd name="connsiteY7" fmla="*/ 0 h 4023360"/>
              <a:gd name="connsiteX8" fmla="*/ 3017520 w 4233267"/>
              <a:gd name="connsiteY8" fmla="*/ 792480 h 4023360"/>
              <a:gd name="connsiteX9" fmla="*/ 3423920 w 4233267"/>
              <a:gd name="connsiteY9" fmla="*/ 1198880 h 4023360"/>
              <a:gd name="connsiteX10" fmla="*/ 3850640 w 4233267"/>
              <a:gd name="connsiteY10" fmla="*/ 1960880 h 4023360"/>
              <a:gd name="connsiteX11" fmla="*/ 4206240 w 4233267"/>
              <a:gd name="connsiteY11" fmla="*/ 2956560 h 4023360"/>
              <a:gd name="connsiteX12" fmla="*/ 4124960 w 4233267"/>
              <a:gd name="connsiteY12" fmla="*/ 4023360 h 4023360"/>
              <a:gd name="connsiteX0" fmla="*/ 30480 w 4233267"/>
              <a:gd name="connsiteY0" fmla="*/ 3271520 h 4023360"/>
              <a:gd name="connsiteX1" fmla="*/ 30480 w 4233267"/>
              <a:gd name="connsiteY1" fmla="*/ 2651760 h 4023360"/>
              <a:gd name="connsiteX2" fmla="*/ 375920 w 4233267"/>
              <a:gd name="connsiteY2" fmla="*/ 1788160 h 4023360"/>
              <a:gd name="connsiteX3" fmla="*/ 0 w 4233267"/>
              <a:gd name="connsiteY3" fmla="*/ 1524000 h 4023360"/>
              <a:gd name="connsiteX4" fmla="*/ 386080 w 4233267"/>
              <a:gd name="connsiteY4" fmla="*/ 772160 h 4023360"/>
              <a:gd name="connsiteX5" fmla="*/ 1046480 w 4233267"/>
              <a:gd name="connsiteY5" fmla="*/ 528320 h 4023360"/>
              <a:gd name="connsiteX6" fmla="*/ 1198880 w 4233267"/>
              <a:gd name="connsiteY6" fmla="*/ 121920 h 4023360"/>
              <a:gd name="connsiteX7" fmla="*/ 1524000 w 4233267"/>
              <a:gd name="connsiteY7" fmla="*/ 0 h 4023360"/>
              <a:gd name="connsiteX8" fmla="*/ 3017520 w 4233267"/>
              <a:gd name="connsiteY8" fmla="*/ 792480 h 4023360"/>
              <a:gd name="connsiteX9" fmla="*/ 3423920 w 4233267"/>
              <a:gd name="connsiteY9" fmla="*/ 1198880 h 4023360"/>
              <a:gd name="connsiteX10" fmla="*/ 3850640 w 4233267"/>
              <a:gd name="connsiteY10" fmla="*/ 1960880 h 4023360"/>
              <a:gd name="connsiteX11" fmla="*/ 4206240 w 4233267"/>
              <a:gd name="connsiteY11" fmla="*/ 2956560 h 4023360"/>
              <a:gd name="connsiteX12" fmla="*/ 4124960 w 4233267"/>
              <a:gd name="connsiteY12" fmla="*/ 4023360 h 4023360"/>
              <a:gd name="connsiteX0" fmla="*/ 30480 w 4233267"/>
              <a:gd name="connsiteY0" fmla="*/ 3271520 h 4023360"/>
              <a:gd name="connsiteX1" fmla="*/ 30480 w 4233267"/>
              <a:gd name="connsiteY1" fmla="*/ 2651760 h 4023360"/>
              <a:gd name="connsiteX2" fmla="*/ 375920 w 4233267"/>
              <a:gd name="connsiteY2" fmla="*/ 1788160 h 4023360"/>
              <a:gd name="connsiteX3" fmla="*/ 0 w 4233267"/>
              <a:gd name="connsiteY3" fmla="*/ 1524000 h 4023360"/>
              <a:gd name="connsiteX4" fmla="*/ 386080 w 4233267"/>
              <a:gd name="connsiteY4" fmla="*/ 772160 h 4023360"/>
              <a:gd name="connsiteX5" fmla="*/ 1046480 w 4233267"/>
              <a:gd name="connsiteY5" fmla="*/ 528320 h 4023360"/>
              <a:gd name="connsiteX6" fmla="*/ 1198880 w 4233267"/>
              <a:gd name="connsiteY6" fmla="*/ 121920 h 4023360"/>
              <a:gd name="connsiteX7" fmla="*/ 1524000 w 4233267"/>
              <a:gd name="connsiteY7" fmla="*/ 0 h 4023360"/>
              <a:gd name="connsiteX8" fmla="*/ 3017520 w 4233267"/>
              <a:gd name="connsiteY8" fmla="*/ 792480 h 4023360"/>
              <a:gd name="connsiteX9" fmla="*/ 3423920 w 4233267"/>
              <a:gd name="connsiteY9" fmla="*/ 1198880 h 4023360"/>
              <a:gd name="connsiteX10" fmla="*/ 3911600 w 4233267"/>
              <a:gd name="connsiteY10" fmla="*/ 1859280 h 4023360"/>
              <a:gd name="connsiteX11" fmla="*/ 4206240 w 4233267"/>
              <a:gd name="connsiteY11" fmla="*/ 2956560 h 4023360"/>
              <a:gd name="connsiteX12" fmla="*/ 4124960 w 4233267"/>
              <a:gd name="connsiteY12" fmla="*/ 4023360 h 4023360"/>
              <a:gd name="connsiteX0" fmla="*/ 30480 w 4233267"/>
              <a:gd name="connsiteY0" fmla="*/ 3271520 h 4023360"/>
              <a:gd name="connsiteX1" fmla="*/ 30480 w 4233267"/>
              <a:gd name="connsiteY1" fmla="*/ 2651760 h 4023360"/>
              <a:gd name="connsiteX2" fmla="*/ 386080 w 4233267"/>
              <a:gd name="connsiteY2" fmla="*/ 1757680 h 4023360"/>
              <a:gd name="connsiteX3" fmla="*/ 0 w 4233267"/>
              <a:gd name="connsiteY3" fmla="*/ 1524000 h 4023360"/>
              <a:gd name="connsiteX4" fmla="*/ 386080 w 4233267"/>
              <a:gd name="connsiteY4" fmla="*/ 772160 h 4023360"/>
              <a:gd name="connsiteX5" fmla="*/ 1046480 w 4233267"/>
              <a:gd name="connsiteY5" fmla="*/ 528320 h 4023360"/>
              <a:gd name="connsiteX6" fmla="*/ 1198880 w 4233267"/>
              <a:gd name="connsiteY6" fmla="*/ 121920 h 4023360"/>
              <a:gd name="connsiteX7" fmla="*/ 1524000 w 4233267"/>
              <a:gd name="connsiteY7" fmla="*/ 0 h 4023360"/>
              <a:gd name="connsiteX8" fmla="*/ 3017520 w 4233267"/>
              <a:gd name="connsiteY8" fmla="*/ 792480 h 4023360"/>
              <a:gd name="connsiteX9" fmla="*/ 3423920 w 4233267"/>
              <a:gd name="connsiteY9" fmla="*/ 1198880 h 4023360"/>
              <a:gd name="connsiteX10" fmla="*/ 3911600 w 4233267"/>
              <a:gd name="connsiteY10" fmla="*/ 1859280 h 4023360"/>
              <a:gd name="connsiteX11" fmla="*/ 4206240 w 4233267"/>
              <a:gd name="connsiteY11" fmla="*/ 2956560 h 4023360"/>
              <a:gd name="connsiteX12" fmla="*/ 4124960 w 4233267"/>
              <a:gd name="connsiteY12" fmla="*/ 4023360 h 4023360"/>
              <a:gd name="connsiteX0" fmla="*/ 30480 w 4275238"/>
              <a:gd name="connsiteY0" fmla="*/ 3271520 h 3271520"/>
              <a:gd name="connsiteX1" fmla="*/ 30480 w 4275238"/>
              <a:gd name="connsiteY1" fmla="*/ 2651760 h 3271520"/>
              <a:gd name="connsiteX2" fmla="*/ 386080 w 4275238"/>
              <a:gd name="connsiteY2" fmla="*/ 1757680 h 3271520"/>
              <a:gd name="connsiteX3" fmla="*/ 0 w 4275238"/>
              <a:gd name="connsiteY3" fmla="*/ 1524000 h 3271520"/>
              <a:gd name="connsiteX4" fmla="*/ 386080 w 4275238"/>
              <a:gd name="connsiteY4" fmla="*/ 772160 h 3271520"/>
              <a:gd name="connsiteX5" fmla="*/ 1046480 w 4275238"/>
              <a:gd name="connsiteY5" fmla="*/ 528320 h 3271520"/>
              <a:gd name="connsiteX6" fmla="*/ 1198880 w 4275238"/>
              <a:gd name="connsiteY6" fmla="*/ 121920 h 3271520"/>
              <a:gd name="connsiteX7" fmla="*/ 1524000 w 4275238"/>
              <a:gd name="connsiteY7" fmla="*/ 0 h 3271520"/>
              <a:gd name="connsiteX8" fmla="*/ 3017520 w 4275238"/>
              <a:gd name="connsiteY8" fmla="*/ 792480 h 3271520"/>
              <a:gd name="connsiteX9" fmla="*/ 3423920 w 4275238"/>
              <a:gd name="connsiteY9" fmla="*/ 1198880 h 3271520"/>
              <a:gd name="connsiteX10" fmla="*/ 3911600 w 4275238"/>
              <a:gd name="connsiteY10" fmla="*/ 1859280 h 3271520"/>
              <a:gd name="connsiteX11" fmla="*/ 4206240 w 4275238"/>
              <a:gd name="connsiteY11" fmla="*/ 2956560 h 3271520"/>
              <a:gd name="connsiteX12" fmla="*/ 4257021 w 4275238"/>
              <a:gd name="connsiteY12" fmla="*/ 3065915 h 3271520"/>
              <a:gd name="connsiteX0" fmla="*/ 30480 w 4222563"/>
              <a:gd name="connsiteY0" fmla="*/ 3271520 h 3990345"/>
              <a:gd name="connsiteX1" fmla="*/ 30480 w 4222563"/>
              <a:gd name="connsiteY1" fmla="*/ 2651760 h 3990345"/>
              <a:gd name="connsiteX2" fmla="*/ 386080 w 4222563"/>
              <a:gd name="connsiteY2" fmla="*/ 1757680 h 3990345"/>
              <a:gd name="connsiteX3" fmla="*/ 0 w 4222563"/>
              <a:gd name="connsiteY3" fmla="*/ 1524000 h 3990345"/>
              <a:gd name="connsiteX4" fmla="*/ 386080 w 4222563"/>
              <a:gd name="connsiteY4" fmla="*/ 772160 h 3990345"/>
              <a:gd name="connsiteX5" fmla="*/ 1046480 w 4222563"/>
              <a:gd name="connsiteY5" fmla="*/ 528320 h 3990345"/>
              <a:gd name="connsiteX6" fmla="*/ 1198880 w 4222563"/>
              <a:gd name="connsiteY6" fmla="*/ 121920 h 3990345"/>
              <a:gd name="connsiteX7" fmla="*/ 1524000 w 4222563"/>
              <a:gd name="connsiteY7" fmla="*/ 0 h 3990345"/>
              <a:gd name="connsiteX8" fmla="*/ 3017520 w 4222563"/>
              <a:gd name="connsiteY8" fmla="*/ 792480 h 3990345"/>
              <a:gd name="connsiteX9" fmla="*/ 3423920 w 4222563"/>
              <a:gd name="connsiteY9" fmla="*/ 1198880 h 3990345"/>
              <a:gd name="connsiteX10" fmla="*/ 3911600 w 4222563"/>
              <a:gd name="connsiteY10" fmla="*/ 1859280 h 3990345"/>
              <a:gd name="connsiteX11" fmla="*/ 4206240 w 4222563"/>
              <a:gd name="connsiteY11" fmla="*/ 2956560 h 3990345"/>
              <a:gd name="connsiteX12" fmla="*/ 3992898 w 4222563"/>
              <a:gd name="connsiteY12" fmla="*/ 3990345 h 3990345"/>
              <a:gd name="connsiteX0" fmla="*/ 30480 w 4222563"/>
              <a:gd name="connsiteY0" fmla="*/ 3271520 h 3990345"/>
              <a:gd name="connsiteX1" fmla="*/ 30480 w 4222563"/>
              <a:gd name="connsiteY1" fmla="*/ 2651760 h 3990345"/>
              <a:gd name="connsiteX2" fmla="*/ 386080 w 4222563"/>
              <a:gd name="connsiteY2" fmla="*/ 1757680 h 3990345"/>
              <a:gd name="connsiteX3" fmla="*/ 0 w 4222563"/>
              <a:gd name="connsiteY3" fmla="*/ 1524000 h 3990345"/>
              <a:gd name="connsiteX4" fmla="*/ 386080 w 4222563"/>
              <a:gd name="connsiteY4" fmla="*/ 772160 h 3990345"/>
              <a:gd name="connsiteX5" fmla="*/ 1046480 w 4222563"/>
              <a:gd name="connsiteY5" fmla="*/ 528320 h 3990345"/>
              <a:gd name="connsiteX6" fmla="*/ 1198880 w 4222563"/>
              <a:gd name="connsiteY6" fmla="*/ 121920 h 3990345"/>
              <a:gd name="connsiteX7" fmla="*/ 1524000 w 4222563"/>
              <a:gd name="connsiteY7" fmla="*/ 0 h 3990345"/>
              <a:gd name="connsiteX8" fmla="*/ 3017520 w 4222563"/>
              <a:gd name="connsiteY8" fmla="*/ 792480 h 3990345"/>
              <a:gd name="connsiteX9" fmla="*/ 3655027 w 4222563"/>
              <a:gd name="connsiteY9" fmla="*/ 1182372 h 3990345"/>
              <a:gd name="connsiteX10" fmla="*/ 3911600 w 4222563"/>
              <a:gd name="connsiteY10" fmla="*/ 1859280 h 3990345"/>
              <a:gd name="connsiteX11" fmla="*/ 4206240 w 4222563"/>
              <a:gd name="connsiteY11" fmla="*/ 2956560 h 3990345"/>
              <a:gd name="connsiteX12" fmla="*/ 3992898 w 4222563"/>
              <a:gd name="connsiteY12" fmla="*/ 3990345 h 3990345"/>
              <a:gd name="connsiteX0" fmla="*/ 30480 w 4222563"/>
              <a:gd name="connsiteY0" fmla="*/ 3271520 h 3990345"/>
              <a:gd name="connsiteX1" fmla="*/ 30480 w 4222563"/>
              <a:gd name="connsiteY1" fmla="*/ 2651760 h 3990345"/>
              <a:gd name="connsiteX2" fmla="*/ 386080 w 4222563"/>
              <a:gd name="connsiteY2" fmla="*/ 1757680 h 3990345"/>
              <a:gd name="connsiteX3" fmla="*/ 0 w 4222563"/>
              <a:gd name="connsiteY3" fmla="*/ 1524000 h 3990345"/>
              <a:gd name="connsiteX4" fmla="*/ 386080 w 4222563"/>
              <a:gd name="connsiteY4" fmla="*/ 772160 h 3990345"/>
              <a:gd name="connsiteX5" fmla="*/ 1046480 w 4222563"/>
              <a:gd name="connsiteY5" fmla="*/ 528320 h 3990345"/>
              <a:gd name="connsiteX6" fmla="*/ 1198880 w 4222563"/>
              <a:gd name="connsiteY6" fmla="*/ 121920 h 3990345"/>
              <a:gd name="connsiteX7" fmla="*/ 1524000 w 4222563"/>
              <a:gd name="connsiteY7" fmla="*/ 0 h 3990345"/>
              <a:gd name="connsiteX8" fmla="*/ 3017520 w 4222563"/>
              <a:gd name="connsiteY8" fmla="*/ 792480 h 3990345"/>
              <a:gd name="connsiteX9" fmla="*/ 3655027 w 4222563"/>
              <a:gd name="connsiteY9" fmla="*/ 1182372 h 3990345"/>
              <a:gd name="connsiteX10" fmla="*/ 4010646 w 4222563"/>
              <a:gd name="connsiteY10" fmla="*/ 1859281 h 3990345"/>
              <a:gd name="connsiteX11" fmla="*/ 4206240 w 4222563"/>
              <a:gd name="connsiteY11" fmla="*/ 2956560 h 3990345"/>
              <a:gd name="connsiteX12" fmla="*/ 3992898 w 4222563"/>
              <a:gd name="connsiteY12" fmla="*/ 3990345 h 399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2563" h="3990345">
                <a:moveTo>
                  <a:pt x="30480" y="3271520"/>
                </a:moveTo>
                <a:lnTo>
                  <a:pt x="30480" y="2651760"/>
                </a:lnTo>
                <a:lnTo>
                  <a:pt x="386080" y="1757680"/>
                </a:lnTo>
                <a:lnTo>
                  <a:pt x="0" y="1524000"/>
                </a:lnTo>
                <a:lnTo>
                  <a:pt x="386080" y="772160"/>
                </a:lnTo>
                <a:lnTo>
                  <a:pt x="1046480" y="528320"/>
                </a:lnTo>
                <a:lnTo>
                  <a:pt x="1198880" y="121920"/>
                </a:lnTo>
                <a:lnTo>
                  <a:pt x="1524000" y="0"/>
                </a:lnTo>
                <a:lnTo>
                  <a:pt x="3017520" y="792480"/>
                </a:lnTo>
                <a:lnTo>
                  <a:pt x="3655027" y="1182372"/>
                </a:lnTo>
                <a:cubicBezTo>
                  <a:pt x="3868387" y="1436372"/>
                  <a:pt x="3868406" y="1605281"/>
                  <a:pt x="4010646" y="1859281"/>
                </a:cubicBezTo>
                <a:cubicBezTo>
                  <a:pt x="4129179" y="2191174"/>
                  <a:pt x="4179147" y="2543387"/>
                  <a:pt x="4206240" y="2956560"/>
                </a:cubicBezTo>
                <a:cubicBezTo>
                  <a:pt x="4290907" y="3312160"/>
                  <a:pt x="4019991" y="3634745"/>
                  <a:pt x="3992898" y="3990345"/>
                </a:cubicBezTo>
              </a:path>
            </a:pathLst>
          </a:custGeom>
          <a:ln w="76200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B19F2B-23C8-2D65-4AC9-EEDE826D9E90}"/>
              </a:ext>
            </a:extLst>
          </p:cNvPr>
          <p:cNvSpPr/>
          <p:nvPr/>
        </p:nvSpPr>
        <p:spPr>
          <a:xfrm>
            <a:off x="6714272" y="5002338"/>
            <a:ext cx="207967" cy="42075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639562-BEDC-7155-5E3A-6171C2E96AFE}"/>
              </a:ext>
            </a:extLst>
          </p:cNvPr>
          <p:cNvSpPr/>
          <p:nvPr/>
        </p:nvSpPr>
        <p:spPr>
          <a:xfrm>
            <a:off x="8089162" y="3587732"/>
            <a:ext cx="482356" cy="484640"/>
          </a:xfrm>
          <a:prstGeom prst="ellipse">
            <a:avLst/>
          </a:prstGeom>
          <a:solidFill>
            <a:srgbClr val="90C226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EA8D7A-59A2-09D8-76C5-764B11C7245E}"/>
              </a:ext>
            </a:extLst>
          </p:cNvPr>
          <p:cNvSpPr/>
          <p:nvPr/>
        </p:nvSpPr>
        <p:spPr>
          <a:xfrm>
            <a:off x="7185993" y="4175979"/>
            <a:ext cx="482356" cy="484640"/>
          </a:xfrm>
          <a:prstGeom prst="ellipse">
            <a:avLst/>
          </a:prstGeom>
          <a:solidFill>
            <a:srgbClr val="90C226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7B9AD9-0402-EAB9-5670-6D026D91336C}"/>
              </a:ext>
            </a:extLst>
          </p:cNvPr>
          <p:cNvSpPr/>
          <p:nvPr/>
        </p:nvSpPr>
        <p:spPr>
          <a:xfrm>
            <a:off x="9389866" y="4780057"/>
            <a:ext cx="482356" cy="484640"/>
          </a:xfrm>
          <a:prstGeom prst="ellipse">
            <a:avLst/>
          </a:prstGeom>
          <a:solidFill>
            <a:srgbClr val="90C226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38C8CF-F60B-5745-818C-414A65BBDEA5}"/>
              </a:ext>
            </a:extLst>
          </p:cNvPr>
          <p:cNvSpPr/>
          <p:nvPr/>
        </p:nvSpPr>
        <p:spPr>
          <a:xfrm>
            <a:off x="9285927" y="5371029"/>
            <a:ext cx="482356" cy="484640"/>
          </a:xfrm>
          <a:prstGeom prst="ellipse">
            <a:avLst/>
          </a:prstGeom>
          <a:solidFill>
            <a:srgbClr val="90C226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0D2C8E-BB1B-A263-4CE9-EFEE9D3597C8}"/>
              </a:ext>
            </a:extLst>
          </p:cNvPr>
          <p:cNvSpPr/>
          <p:nvPr/>
        </p:nvSpPr>
        <p:spPr>
          <a:xfrm>
            <a:off x="8865106" y="4221021"/>
            <a:ext cx="482356" cy="484640"/>
          </a:xfrm>
          <a:prstGeom prst="ellipse">
            <a:avLst/>
          </a:prstGeom>
          <a:solidFill>
            <a:srgbClr val="90C226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6A5BEA4-A432-3691-284F-CEE2724D8D83}"/>
              </a:ext>
            </a:extLst>
          </p:cNvPr>
          <p:cNvSpPr/>
          <p:nvPr/>
        </p:nvSpPr>
        <p:spPr>
          <a:xfrm>
            <a:off x="3737788" y="4610152"/>
            <a:ext cx="482356" cy="484640"/>
          </a:xfrm>
          <a:prstGeom prst="ellipse">
            <a:avLst/>
          </a:prstGeom>
          <a:solidFill>
            <a:srgbClr val="90C226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8124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15356</TotalTime>
  <Words>711</Words>
  <Application>Microsoft Office PowerPoint</Application>
  <PresentationFormat>Widescreen</PresentationFormat>
  <Paragraphs>154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Abadi</vt:lpstr>
      <vt:lpstr>Arial</vt:lpstr>
      <vt:lpstr>Calibri</vt:lpstr>
      <vt:lpstr>Trebuchet MS</vt:lpstr>
      <vt:lpstr>Wingdings</vt:lpstr>
      <vt:lpstr>Wingdings 3</vt:lpstr>
      <vt:lpstr>Facet</vt:lpstr>
      <vt:lpstr>Sensory Trail in Urban Park</vt:lpstr>
      <vt:lpstr>What is a Sensory Trail</vt:lpstr>
      <vt:lpstr>Sensory Trails in the Region</vt:lpstr>
      <vt:lpstr>Why a sensory trail in an urban park</vt:lpstr>
      <vt:lpstr>Site Location</vt:lpstr>
      <vt:lpstr>Existing  Conditions</vt:lpstr>
      <vt:lpstr>Existing Photos</vt:lpstr>
      <vt:lpstr>Proposed Sensory Trail </vt:lpstr>
      <vt:lpstr>Alternative Trail Location </vt:lpstr>
      <vt:lpstr>Sensory Station Ideas -Active Stations</vt:lpstr>
      <vt:lpstr>Sensory Station Ideas - Passive Stations</vt:lpstr>
      <vt:lpstr>Sensory Trail Construction</vt:lpstr>
      <vt:lpstr>Trail Surface Materials</vt:lpstr>
      <vt:lpstr>Wayfinding devices</vt:lpstr>
      <vt:lpstr>Tactile Signs</vt:lpstr>
      <vt:lpstr>Next Step</vt:lpstr>
      <vt:lpstr>For any further questions or comments, please contact:  Rachel Carr  Park Manager Rachel.Carr@montgomeryparks.org 301-650-2608  Wen Huang  Landscape Architect Wen.Huang@montgomeryparks.org 301-495-2466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Trail in Urban Park</dc:title>
  <dc:creator>Huang, Wen</dc:creator>
  <cp:lastModifiedBy>Huang, Wen</cp:lastModifiedBy>
  <cp:revision>41</cp:revision>
  <dcterms:created xsi:type="dcterms:W3CDTF">2022-08-05T17:07:37Z</dcterms:created>
  <dcterms:modified xsi:type="dcterms:W3CDTF">2023-04-12T21:12:17Z</dcterms:modified>
</cp:coreProperties>
</file>